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6" r:id="rId2"/>
    <p:sldId id="258" r:id="rId3"/>
    <p:sldId id="260" r:id="rId4"/>
    <p:sldId id="259" r:id="rId5"/>
    <p:sldId id="262" r:id="rId6"/>
    <p:sldId id="263" r:id="rId7"/>
    <p:sldId id="264" r:id="rId8"/>
    <p:sldId id="265" r:id="rId9"/>
    <p:sldId id="266" r:id="rId10"/>
    <p:sldId id="267" r:id="rId11"/>
    <p:sldId id="311" r:id="rId12"/>
    <p:sldId id="268" r:id="rId13"/>
    <p:sldId id="261" r:id="rId14"/>
    <p:sldId id="270" r:id="rId15"/>
    <p:sldId id="271" r:id="rId16"/>
    <p:sldId id="272" r:id="rId17"/>
    <p:sldId id="273" r:id="rId18"/>
    <p:sldId id="274" r:id="rId19"/>
    <p:sldId id="275" r:id="rId20"/>
    <p:sldId id="276" r:id="rId21"/>
    <p:sldId id="277" r:id="rId22"/>
    <p:sldId id="278" r:id="rId23"/>
    <p:sldId id="279" r:id="rId24"/>
    <p:sldId id="280" r:id="rId25"/>
    <p:sldId id="282" r:id="rId26"/>
    <p:sldId id="283" r:id="rId27"/>
    <p:sldId id="284" r:id="rId28"/>
    <p:sldId id="285" r:id="rId29"/>
    <p:sldId id="286" r:id="rId30"/>
    <p:sldId id="287" r:id="rId31"/>
    <p:sldId id="288" r:id="rId32"/>
    <p:sldId id="292" r:id="rId33"/>
    <p:sldId id="293" r:id="rId34"/>
    <p:sldId id="316" r:id="rId35"/>
    <p:sldId id="317" r:id="rId36"/>
    <p:sldId id="302" r:id="rId37"/>
    <p:sldId id="318" r:id="rId38"/>
    <p:sldId id="319" r:id="rId39"/>
    <p:sldId id="313" r:id="rId40"/>
    <p:sldId id="315" r:id="rId41"/>
    <p:sldId id="314" r:id="rId42"/>
    <p:sldId id="301" r:id="rId43"/>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DFFE8-31A0-5398-F287-A5FC179F8D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hr-HR"/>
          </a:p>
        </p:txBody>
      </p:sp>
      <p:sp>
        <p:nvSpPr>
          <p:cNvPr id="3" name="Subtitle 2">
            <a:extLst>
              <a:ext uri="{FF2B5EF4-FFF2-40B4-BE49-F238E27FC236}">
                <a16:creationId xmlns:a16="http://schemas.microsoft.com/office/drawing/2014/main" id="{3176544D-3B17-A0AE-45BA-96AC394612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hr-HR"/>
          </a:p>
        </p:txBody>
      </p:sp>
      <p:sp>
        <p:nvSpPr>
          <p:cNvPr id="4" name="Date Placeholder 3">
            <a:extLst>
              <a:ext uri="{FF2B5EF4-FFF2-40B4-BE49-F238E27FC236}">
                <a16:creationId xmlns:a16="http://schemas.microsoft.com/office/drawing/2014/main" id="{E7A97AAD-C750-C451-541D-840A2D6142C2}"/>
              </a:ext>
            </a:extLst>
          </p:cNvPr>
          <p:cNvSpPr>
            <a:spLocks noGrp="1"/>
          </p:cNvSpPr>
          <p:nvPr>
            <p:ph type="dt" sz="half" idx="10"/>
          </p:nvPr>
        </p:nvSpPr>
        <p:spPr/>
        <p:txBody>
          <a:bodyPr/>
          <a:lstStyle/>
          <a:p>
            <a:fld id="{3A1423DA-75D7-4B8C-9E76-E63A7CF97C90}" type="datetimeFigureOut">
              <a:rPr lang="hr-HR" smtClean="0"/>
              <a:t>15.3.2024.</a:t>
            </a:fld>
            <a:endParaRPr lang="hr-HR"/>
          </a:p>
        </p:txBody>
      </p:sp>
      <p:sp>
        <p:nvSpPr>
          <p:cNvPr id="5" name="Footer Placeholder 4">
            <a:extLst>
              <a:ext uri="{FF2B5EF4-FFF2-40B4-BE49-F238E27FC236}">
                <a16:creationId xmlns:a16="http://schemas.microsoft.com/office/drawing/2014/main" id="{E63E029B-2BEE-FD8D-5A96-D557790D9E00}"/>
              </a:ext>
            </a:extLst>
          </p:cNvPr>
          <p:cNvSpPr>
            <a:spLocks noGrp="1"/>
          </p:cNvSpPr>
          <p:nvPr>
            <p:ph type="ftr" sz="quarter" idx="11"/>
          </p:nvPr>
        </p:nvSpPr>
        <p:spPr/>
        <p:txBody>
          <a:bodyPr/>
          <a:lstStyle/>
          <a:p>
            <a:endParaRPr lang="hr-HR"/>
          </a:p>
        </p:txBody>
      </p:sp>
      <p:sp>
        <p:nvSpPr>
          <p:cNvPr id="6" name="Slide Number Placeholder 5">
            <a:extLst>
              <a:ext uri="{FF2B5EF4-FFF2-40B4-BE49-F238E27FC236}">
                <a16:creationId xmlns:a16="http://schemas.microsoft.com/office/drawing/2014/main" id="{5617D6AE-22CE-4314-A9FB-D6760126F843}"/>
              </a:ext>
            </a:extLst>
          </p:cNvPr>
          <p:cNvSpPr>
            <a:spLocks noGrp="1"/>
          </p:cNvSpPr>
          <p:nvPr>
            <p:ph type="sldNum" sz="quarter" idx="12"/>
          </p:nvPr>
        </p:nvSpPr>
        <p:spPr/>
        <p:txBody>
          <a:bodyPr/>
          <a:lstStyle/>
          <a:p>
            <a:fld id="{8301FFC6-154F-4CD0-840E-2909B80BF7C3}" type="slidenum">
              <a:rPr lang="hr-HR" smtClean="0"/>
              <a:t>‹#›</a:t>
            </a:fld>
            <a:endParaRPr lang="hr-HR"/>
          </a:p>
        </p:txBody>
      </p:sp>
    </p:spTree>
    <p:extLst>
      <p:ext uri="{BB962C8B-B14F-4D97-AF65-F5344CB8AC3E}">
        <p14:creationId xmlns:p14="http://schemas.microsoft.com/office/powerpoint/2010/main" val="1555690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75B3A-F1FF-33B2-2C91-CA235F5DF738}"/>
              </a:ext>
            </a:extLst>
          </p:cNvPr>
          <p:cNvSpPr>
            <a:spLocks noGrp="1"/>
          </p:cNvSpPr>
          <p:nvPr>
            <p:ph type="title"/>
          </p:nvPr>
        </p:nvSpPr>
        <p:spPr/>
        <p:txBody>
          <a:bodyPr/>
          <a:lstStyle/>
          <a:p>
            <a:r>
              <a:rPr lang="en-US"/>
              <a:t>Click to edit Master title style</a:t>
            </a:r>
            <a:endParaRPr lang="hr-HR"/>
          </a:p>
        </p:txBody>
      </p:sp>
      <p:sp>
        <p:nvSpPr>
          <p:cNvPr id="3" name="Vertical Text Placeholder 2">
            <a:extLst>
              <a:ext uri="{FF2B5EF4-FFF2-40B4-BE49-F238E27FC236}">
                <a16:creationId xmlns:a16="http://schemas.microsoft.com/office/drawing/2014/main" id="{65B33AEE-ACD3-E101-28AF-194BFDFBA5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a:extLst>
              <a:ext uri="{FF2B5EF4-FFF2-40B4-BE49-F238E27FC236}">
                <a16:creationId xmlns:a16="http://schemas.microsoft.com/office/drawing/2014/main" id="{5B33A1B7-C2E6-4FF0-314C-29CFFF183E85}"/>
              </a:ext>
            </a:extLst>
          </p:cNvPr>
          <p:cNvSpPr>
            <a:spLocks noGrp="1"/>
          </p:cNvSpPr>
          <p:nvPr>
            <p:ph type="dt" sz="half" idx="10"/>
          </p:nvPr>
        </p:nvSpPr>
        <p:spPr/>
        <p:txBody>
          <a:bodyPr/>
          <a:lstStyle/>
          <a:p>
            <a:fld id="{3A1423DA-75D7-4B8C-9E76-E63A7CF97C90}" type="datetimeFigureOut">
              <a:rPr lang="hr-HR" smtClean="0"/>
              <a:t>15.3.2024.</a:t>
            </a:fld>
            <a:endParaRPr lang="hr-HR"/>
          </a:p>
        </p:txBody>
      </p:sp>
      <p:sp>
        <p:nvSpPr>
          <p:cNvPr id="5" name="Footer Placeholder 4">
            <a:extLst>
              <a:ext uri="{FF2B5EF4-FFF2-40B4-BE49-F238E27FC236}">
                <a16:creationId xmlns:a16="http://schemas.microsoft.com/office/drawing/2014/main" id="{4AE40FBE-FE9C-B0C3-9520-1467B6762032}"/>
              </a:ext>
            </a:extLst>
          </p:cNvPr>
          <p:cNvSpPr>
            <a:spLocks noGrp="1"/>
          </p:cNvSpPr>
          <p:nvPr>
            <p:ph type="ftr" sz="quarter" idx="11"/>
          </p:nvPr>
        </p:nvSpPr>
        <p:spPr/>
        <p:txBody>
          <a:bodyPr/>
          <a:lstStyle/>
          <a:p>
            <a:endParaRPr lang="hr-HR"/>
          </a:p>
        </p:txBody>
      </p:sp>
      <p:sp>
        <p:nvSpPr>
          <p:cNvPr id="6" name="Slide Number Placeholder 5">
            <a:extLst>
              <a:ext uri="{FF2B5EF4-FFF2-40B4-BE49-F238E27FC236}">
                <a16:creationId xmlns:a16="http://schemas.microsoft.com/office/drawing/2014/main" id="{93F05272-0198-7267-0BF3-113EE59501E7}"/>
              </a:ext>
            </a:extLst>
          </p:cNvPr>
          <p:cNvSpPr>
            <a:spLocks noGrp="1"/>
          </p:cNvSpPr>
          <p:nvPr>
            <p:ph type="sldNum" sz="quarter" idx="12"/>
          </p:nvPr>
        </p:nvSpPr>
        <p:spPr/>
        <p:txBody>
          <a:bodyPr/>
          <a:lstStyle/>
          <a:p>
            <a:fld id="{8301FFC6-154F-4CD0-840E-2909B80BF7C3}" type="slidenum">
              <a:rPr lang="hr-HR" smtClean="0"/>
              <a:t>‹#›</a:t>
            </a:fld>
            <a:endParaRPr lang="hr-HR"/>
          </a:p>
        </p:txBody>
      </p:sp>
    </p:spTree>
    <p:extLst>
      <p:ext uri="{BB962C8B-B14F-4D97-AF65-F5344CB8AC3E}">
        <p14:creationId xmlns:p14="http://schemas.microsoft.com/office/powerpoint/2010/main" val="3981600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AC5ED2-DFF6-2D53-1235-8E9FD257DB0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hr-HR"/>
          </a:p>
        </p:txBody>
      </p:sp>
      <p:sp>
        <p:nvSpPr>
          <p:cNvPr id="3" name="Vertical Text Placeholder 2">
            <a:extLst>
              <a:ext uri="{FF2B5EF4-FFF2-40B4-BE49-F238E27FC236}">
                <a16:creationId xmlns:a16="http://schemas.microsoft.com/office/drawing/2014/main" id="{0C212B45-20C4-3921-946A-8941D814CAA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a:extLst>
              <a:ext uri="{FF2B5EF4-FFF2-40B4-BE49-F238E27FC236}">
                <a16:creationId xmlns:a16="http://schemas.microsoft.com/office/drawing/2014/main" id="{8EF050E9-98DE-4B77-2C74-1275A0025C4F}"/>
              </a:ext>
            </a:extLst>
          </p:cNvPr>
          <p:cNvSpPr>
            <a:spLocks noGrp="1"/>
          </p:cNvSpPr>
          <p:nvPr>
            <p:ph type="dt" sz="half" idx="10"/>
          </p:nvPr>
        </p:nvSpPr>
        <p:spPr/>
        <p:txBody>
          <a:bodyPr/>
          <a:lstStyle/>
          <a:p>
            <a:fld id="{3A1423DA-75D7-4B8C-9E76-E63A7CF97C90}" type="datetimeFigureOut">
              <a:rPr lang="hr-HR" smtClean="0"/>
              <a:t>15.3.2024.</a:t>
            </a:fld>
            <a:endParaRPr lang="hr-HR"/>
          </a:p>
        </p:txBody>
      </p:sp>
      <p:sp>
        <p:nvSpPr>
          <p:cNvPr id="5" name="Footer Placeholder 4">
            <a:extLst>
              <a:ext uri="{FF2B5EF4-FFF2-40B4-BE49-F238E27FC236}">
                <a16:creationId xmlns:a16="http://schemas.microsoft.com/office/drawing/2014/main" id="{682B981D-D112-FC76-8427-BABFC604F6BD}"/>
              </a:ext>
            </a:extLst>
          </p:cNvPr>
          <p:cNvSpPr>
            <a:spLocks noGrp="1"/>
          </p:cNvSpPr>
          <p:nvPr>
            <p:ph type="ftr" sz="quarter" idx="11"/>
          </p:nvPr>
        </p:nvSpPr>
        <p:spPr/>
        <p:txBody>
          <a:bodyPr/>
          <a:lstStyle/>
          <a:p>
            <a:endParaRPr lang="hr-HR"/>
          </a:p>
        </p:txBody>
      </p:sp>
      <p:sp>
        <p:nvSpPr>
          <p:cNvPr id="6" name="Slide Number Placeholder 5">
            <a:extLst>
              <a:ext uri="{FF2B5EF4-FFF2-40B4-BE49-F238E27FC236}">
                <a16:creationId xmlns:a16="http://schemas.microsoft.com/office/drawing/2014/main" id="{8287C234-6221-A922-4837-DC2E047BFDAB}"/>
              </a:ext>
            </a:extLst>
          </p:cNvPr>
          <p:cNvSpPr>
            <a:spLocks noGrp="1"/>
          </p:cNvSpPr>
          <p:nvPr>
            <p:ph type="sldNum" sz="quarter" idx="12"/>
          </p:nvPr>
        </p:nvSpPr>
        <p:spPr/>
        <p:txBody>
          <a:bodyPr/>
          <a:lstStyle/>
          <a:p>
            <a:fld id="{8301FFC6-154F-4CD0-840E-2909B80BF7C3}" type="slidenum">
              <a:rPr lang="hr-HR" smtClean="0"/>
              <a:t>‹#›</a:t>
            </a:fld>
            <a:endParaRPr lang="hr-HR"/>
          </a:p>
        </p:txBody>
      </p:sp>
    </p:spTree>
    <p:extLst>
      <p:ext uri="{BB962C8B-B14F-4D97-AF65-F5344CB8AC3E}">
        <p14:creationId xmlns:p14="http://schemas.microsoft.com/office/powerpoint/2010/main" val="3435855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FA133-6252-A222-2E16-80A2B09EAA78}"/>
              </a:ext>
            </a:extLst>
          </p:cNvPr>
          <p:cNvSpPr>
            <a:spLocks noGrp="1"/>
          </p:cNvSpPr>
          <p:nvPr>
            <p:ph type="title"/>
          </p:nvPr>
        </p:nvSpPr>
        <p:spPr/>
        <p:txBody>
          <a:bodyPr/>
          <a:lstStyle/>
          <a:p>
            <a:r>
              <a:rPr lang="en-US"/>
              <a:t>Click to edit Master title style</a:t>
            </a:r>
            <a:endParaRPr lang="hr-HR"/>
          </a:p>
        </p:txBody>
      </p:sp>
      <p:sp>
        <p:nvSpPr>
          <p:cNvPr id="3" name="Content Placeholder 2">
            <a:extLst>
              <a:ext uri="{FF2B5EF4-FFF2-40B4-BE49-F238E27FC236}">
                <a16:creationId xmlns:a16="http://schemas.microsoft.com/office/drawing/2014/main" id="{21F7A287-2531-9D2B-3786-DC42DA02B5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a:extLst>
              <a:ext uri="{FF2B5EF4-FFF2-40B4-BE49-F238E27FC236}">
                <a16:creationId xmlns:a16="http://schemas.microsoft.com/office/drawing/2014/main" id="{B8D97AE6-1739-8B9B-15E9-592CD8283BC5}"/>
              </a:ext>
            </a:extLst>
          </p:cNvPr>
          <p:cNvSpPr>
            <a:spLocks noGrp="1"/>
          </p:cNvSpPr>
          <p:nvPr>
            <p:ph type="dt" sz="half" idx="10"/>
          </p:nvPr>
        </p:nvSpPr>
        <p:spPr/>
        <p:txBody>
          <a:bodyPr/>
          <a:lstStyle/>
          <a:p>
            <a:fld id="{3A1423DA-75D7-4B8C-9E76-E63A7CF97C90}" type="datetimeFigureOut">
              <a:rPr lang="hr-HR" smtClean="0"/>
              <a:t>15.3.2024.</a:t>
            </a:fld>
            <a:endParaRPr lang="hr-HR"/>
          </a:p>
        </p:txBody>
      </p:sp>
      <p:sp>
        <p:nvSpPr>
          <p:cNvPr id="5" name="Footer Placeholder 4">
            <a:extLst>
              <a:ext uri="{FF2B5EF4-FFF2-40B4-BE49-F238E27FC236}">
                <a16:creationId xmlns:a16="http://schemas.microsoft.com/office/drawing/2014/main" id="{783FB9AA-ECAF-81B2-42F1-F048163F3AC4}"/>
              </a:ext>
            </a:extLst>
          </p:cNvPr>
          <p:cNvSpPr>
            <a:spLocks noGrp="1"/>
          </p:cNvSpPr>
          <p:nvPr>
            <p:ph type="ftr" sz="quarter" idx="11"/>
          </p:nvPr>
        </p:nvSpPr>
        <p:spPr/>
        <p:txBody>
          <a:bodyPr/>
          <a:lstStyle/>
          <a:p>
            <a:endParaRPr lang="hr-HR"/>
          </a:p>
        </p:txBody>
      </p:sp>
      <p:sp>
        <p:nvSpPr>
          <p:cNvPr id="6" name="Slide Number Placeholder 5">
            <a:extLst>
              <a:ext uri="{FF2B5EF4-FFF2-40B4-BE49-F238E27FC236}">
                <a16:creationId xmlns:a16="http://schemas.microsoft.com/office/drawing/2014/main" id="{A60240CB-2059-8419-E069-839201025C94}"/>
              </a:ext>
            </a:extLst>
          </p:cNvPr>
          <p:cNvSpPr>
            <a:spLocks noGrp="1"/>
          </p:cNvSpPr>
          <p:nvPr>
            <p:ph type="sldNum" sz="quarter" idx="12"/>
          </p:nvPr>
        </p:nvSpPr>
        <p:spPr/>
        <p:txBody>
          <a:bodyPr/>
          <a:lstStyle/>
          <a:p>
            <a:fld id="{8301FFC6-154F-4CD0-840E-2909B80BF7C3}" type="slidenum">
              <a:rPr lang="hr-HR" smtClean="0"/>
              <a:t>‹#›</a:t>
            </a:fld>
            <a:endParaRPr lang="hr-HR"/>
          </a:p>
        </p:txBody>
      </p:sp>
    </p:spTree>
    <p:extLst>
      <p:ext uri="{BB962C8B-B14F-4D97-AF65-F5344CB8AC3E}">
        <p14:creationId xmlns:p14="http://schemas.microsoft.com/office/powerpoint/2010/main" val="2439359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4EDE1-2A9B-558B-2166-0BE4185D6FB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hr-HR"/>
          </a:p>
        </p:txBody>
      </p:sp>
      <p:sp>
        <p:nvSpPr>
          <p:cNvPr id="3" name="Text Placeholder 2">
            <a:extLst>
              <a:ext uri="{FF2B5EF4-FFF2-40B4-BE49-F238E27FC236}">
                <a16:creationId xmlns:a16="http://schemas.microsoft.com/office/drawing/2014/main" id="{73B7E54F-8E36-DCCA-A1EB-7934148B70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23CB6DE-59E0-F858-9D90-FC6A8E531A03}"/>
              </a:ext>
            </a:extLst>
          </p:cNvPr>
          <p:cNvSpPr>
            <a:spLocks noGrp="1"/>
          </p:cNvSpPr>
          <p:nvPr>
            <p:ph type="dt" sz="half" idx="10"/>
          </p:nvPr>
        </p:nvSpPr>
        <p:spPr/>
        <p:txBody>
          <a:bodyPr/>
          <a:lstStyle/>
          <a:p>
            <a:fld id="{3A1423DA-75D7-4B8C-9E76-E63A7CF97C90}" type="datetimeFigureOut">
              <a:rPr lang="hr-HR" smtClean="0"/>
              <a:t>15.3.2024.</a:t>
            </a:fld>
            <a:endParaRPr lang="hr-HR"/>
          </a:p>
        </p:txBody>
      </p:sp>
      <p:sp>
        <p:nvSpPr>
          <p:cNvPr id="5" name="Footer Placeholder 4">
            <a:extLst>
              <a:ext uri="{FF2B5EF4-FFF2-40B4-BE49-F238E27FC236}">
                <a16:creationId xmlns:a16="http://schemas.microsoft.com/office/drawing/2014/main" id="{354D86DD-94F7-510A-EE65-F82BE1BBFA16}"/>
              </a:ext>
            </a:extLst>
          </p:cNvPr>
          <p:cNvSpPr>
            <a:spLocks noGrp="1"/>
          </p:cNvSpPr>
          <p:nvPr>
            <p:ph type="ftr" sz="quarter" idx="11"/>
          </p:nvPr>
        </p:nvSpPr>
        <p:spPr/>
        <p:txBody>
          <a:bodyPr/>
          <a:lstStyle/>
          <a:p>
            <a:endParaRPr lang="hr-HR"/>
          </a:p>
        </p:txBody>
      </p:sp>
      <p:sp>
        <p:nvSpPr>
          <p:cNvPr id="6" name="Slide Number Placeholder 5">
            <a:extLst>
              <a:ext uri="{FF2B5EF4-FFF2-40B4-BE49-F238E27FC236}">
                <a16:creationId xmlns:a16="http://schemas.microsoft.com/office/drawing/2014/main" id="{2A3DBA58-24E3-05FA-886E-CA8C29D29FF8}"/>
              </a:ext>
            </a:extLst>
          </p:cNvPr>
          <p:cNvSpPr>
            <a:spLocks noGrp="1"/>
          </p:cNvSpPr>
          <p:nvPr>
            <p:ph type="sldNum" sz="quarter" idx="12"/>
          </p:nvPr>
        </p:nvSpPr>
        <p:spPr/>
        <p:txBody>
          <a:bodyPr/>
          <a:lstStyle/>
          <a:p>
            <a:fld id="{8301FFC6-154F-4CD0-840E-2909B80BF7C3}" type="slidenum">
              <a:rPr lang="hr-HR" smtClean="0"/>
              <a:t>‹#›</a:t>
            </a:fld>
            <a:endParaRPr lang="hr-HR"/>
          </a:p>
        </p:txBody>
      </p:sp>
    </p:spTree>
    <p:extLst>
      <p:ext uri="{BB962C8B-B14F-4D97-AF65-F5344CB8AC3E}">
        <p14:creationId xmlns:p14="http://schemas.microsoft.com/office/powerpoint/2010/main" val="855135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9FF3B-61EA-26F0-433C-7F1E46539630}"/>
              </a:ext>
            </a:extLst>
          </p:cNvPr>
          <p:cNvSpPr>
            <a:spLocks noGrp="1"/>
          </p:cNvSpPr>
          <p:nvPr>
            <p:ph type="title"/>
          </p:nvPr>
        </p:nvSpPr>
        <p:spPr/>
        <p:txBody>
          <a:bodyPr/>
          <a:lstStyle/>
          <a:p>
            <a:r>
              <a:rPr lang="en-US"/>
              <a:t>Click to edit Master title style</a:t>
            </a:r>
            <a:endParaRPr lang="hr-HR"/>
          </a:p>
        </p:txBody>
      </p:sp>
      <p:sp>
        <p:nvSpPr>
          <p:cNvPr id="3" name="Content Placeholder 2">
            <a:extLst>
              <a:ext uri="{FF2B5EF4-FFF2-40B4-BE49-F238E27FC236}">
                <a16:creationId xmlns:a16="http://schemas.microsoft.com/office/drawing/2014/main" id="{83B5E9EE-11AE-0053-3099-CCDED631DF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Content Placeholder 3">
            <a:extLst>
              <a:ext uri="{FF2B5EF4-FFF2-40B4-BE49-F238E27FC236}">
                <a16:creationId xmlns:a16="http://schemas.microsoft.com/office/drawing/2014/main" id="{E5823985-ED5E-0A65-75B8-517F460F085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Date Placeholder 4">
            <a:extLst>
              <a:ext uri="{FF2B5EF4-FFF2-40B4-BE49-F238E27FC236}">
                <a16:creationId xmlns:a16="http://schemas.microsoft.com/office/drawing/2014/main" id="{B0AF3FC4-CB63-48D1-284B-9FFD1FD12105}"/>
              </a:ext>
            </a:extLst>
          </p:cNvPr>
          <p:cNvSpPr>
            <a:spLocks noGrp="1"/>
          </p:cNvSpPr>
          <p:nvPr>
            <p:ph type="dt" sz="half" idx="10"/>
          </p:nvPr>
        </p:nvSpPr>
        <p:spPr/>
        <p:txBody>
          <a:bodyPr/>
          <a:lstStyle/>
          <a:p>
            <a:fld id="{3A1423DA-75D7-4B8C-9E76-E63A7CF97C90}" type="datetimeFigureOut">
              <a:rPr lang="hr-HR" smtClean="0"/>
              <a:t>15.3.2024.</a:t>
            </a:fld>
            <a:endParaRPr lang="hr-HR"/>
          </a:p>
        </p:txBody>
      </p:sp>
      <p:sp>
        <p:nvSpPr>
          <p:cNvPr id="6" name="Footer Placeholder 5">
            <a:extLst>
              <a:ext uri="{FF2B5EF4-FFF2-40B4-BE49-F238E27FC236}">
                <a16:creationId xmlns:a16="http://schemas.microsoft.com/office/drawing/2014/main" id="{E4FB4FEB-7CB0-BF92-67C6-1814DBA242A7}"/>
              </a:ext>
            </a:extLst>
          </p:cNvPr>
          <p:cNvSpPr>
            <a:spLocks noGrp="1"/>
          </p:cNvSpPr>
          <p:nvPr>
            <p:ph type="ftr" sz="quarter" idx="11"/>
          </p:nvPr>
        </p:nvSpPr>
        <p:spPr/>
        <p:txBody>
          <a:bodyPr/>
          <a:lstStyle/>
          <a:p>
            <a:endParaRPr lang="hr-HR"/>
          </a:p>
        </p:txBody>
      </p:sp>
      <p:sp>
        <p:nvSpPr>
          <p:cNvPr id="7" name="Slide Number Placeholder 6">
            <a:extLst>
              <a:ext uri="{FF2B5EF4-FFF2-40B4-BE49-F238E27FC236}">
                <a16:creationId xmlns:a16="http://schemas.microsoft.com/office/drawing/2014/main" id="{B0C63EF4-7CE4-8AC3-EA70-049910596A49}"/>
              </a:ext>
            </a:extLst>
          </p:cNvPr>
          <p:cNvSpPr>
            <a:spLocks noGrp="1"/>
          </p:cNvSpPr>
          <p:nvPr>
            <p:ph type="sldNum" sz="quarter" idx="12"/>
          </p:nvPr>
        </p:nvSpPr>
        <p:spPr/>
        <p:txBody>
          <a:bodyPr/>
          <a:lstStyle/>
          <a:p>
            <a:fld id="{8301FFC6-154F-4CD0-840E-2909B80BF7C3}" type="slidenum">
              <a:rPr lang="hr-HR" smtClean="0"/>
              <a:t>‹#›</a:t>
            </a:fld>
            <a:endParaRPr lang="hr-HR"/>
          </a:p>
        </p:txBody>
      </p:sp>
    </p:spTree>
    <p:extLst>
      <p:ext uri="{BB962C8B-B14F-4D97-AF65-F5344CB8AC3E}">
        <p14:creationId xmlns:p14="http://schemas.microsoft.com/office/powerpoint/2010/main" val="2409602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30407-956F-3F70-F220-7173A0972061}"/>
              </a:ext>
            </a:extLst>
          </p:cNvPr>
          <p:cNvSpPr>
            <a:spLocks noGrp="1"/>
          </p:cNvSpPr>
          <p:nvPr>
            <p:ph type="title"/>
          </p:nvPr>
        </p:nvSpPr>
        <p:spPr>
          <a:xfrm>
            <a:off x="839788" y="365125"/>
            <a:ext cx="10515600" cy="1325563"/>
          </a:xfrm>
        </p:spPr>
        <p:txBody>
          <a:bodyPr/>
          <a:lstStyle/>
          <a:p>
            <a:r>
              <a:rPr lang="en-US"/>
              <a:t>Click to edit Master title style</a:t>
            </a:r>
            <a:endParaRPr lang="hr-HR"/>
          </a:p>
        </p:txBody>
      </p:sp>
      <p:sp>
        <p:nvSpPr>
          <p:cNvPr id="3" name="Text Placeholder 2">
            <a:extLst>
              <a:ext uri="{FF2B5EF4-FFF2-40B4-BE49-F238E27FC236}">
                <a16:creationId xmlns:a16="http://schemas.microsoft.com/office/drawing/2014/main" id="{A1DFD6F5-A614-39F8-3DF3-A2A4E120A3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2A7570-61AD-B806-0D55-5685E6FCB2D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Text Placeholder 4">
            <a:extLst>
              <a:ext uri="{FF2B5EF4-FFF2-40B4-BE49-F238E27FC236}">
                <a16:creationId xmlns:a16="http://schemas.microsoft.com/office/drawing/2014/main" id="{B73EFC77-0A43-5298-9087-94211A2BEF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2AE0094-EBFA-7F72-E58B-793BAE80862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7" name="Date Placeholder 6">
            <a:extLst>
              <a:ext uri="{FF2B5EF4-FFF2-40B4-BE49-F238E27FC236}">
                <a16:creationId xmlns:a16="http://schemas.microsoft.com/office/drawing/2014/main" id="{BBB375D5-2E06-0D37-F796-3E11F31F6819}"/>
              </a:ext>
            </a:extLst>
          </p:cNvPr>
          <p:cNvSpPr>
            <a:spLocks noGrp="1"/>
          </p:cNvSpPr>
          <p:nvPr>
            <p:ph type="dt" sz="half" idx="10"/>
          </p:nvPr>
        </p:nvSpPr>
        <p:spPr/>
        <p:txBody>
          <a:bodyPr/>
          <a:lstStyle/>
          <a:p>
            <a:fld id="{3A1423DA-75D7-4B8C-9E76-E63A7CF97C90}" type="datetimeFigureOut">
              <a:rPr lang="hr-HR" smtClean="0"/>
              <a:t>15.3.2024.</a:t>
            </a:fld>
            <a:endParaRPr lang="hr-HR"/>
          </a:p>
        </p:txBody>
      </p:sp>
      <p:sp>
        <p:nvSpPr>
          <p:cNvPr id="8" name="Footer Placeholder 7">
            <a:extLst>
              <a:ext uri="{FF2B5EF4-FFF2-40B4-BE49-F238E27FC236}">
                <a16:creationId xmlns:a16="http://schemas.microsoft.com/office/drawing/2014/main" id="{CFD9EC41-04DF-5DA8-ACBB-0D4FCF019C8A}"/>
              </a:ext>
            </a:extLst>
          </p:cNvPr>
          <p:cNvSpPr>
            <a:spLocks noGrp="1"/>
          </p:cNvSpPr>
          <p:nvPr>
            <p:ph type="ftr" sz="quarter" idx="11"/>
          </p:nvPr>
        </p:nvSpPr>
        <p:spPr/>
        <p:txBody>
          <a:bodyPr/>
          <a:lstStyle/>
          <a:p>
            <a:endParaRPr lang="hr-HR"/>
          </a:p>
        </p:txBody>
      </p:sp>
      <p:sp>
        <p:nvSpPr>
          <p:cNvPr id="9" name="Slide Number Placeholder 8">
            <a:extLst>
              <a:ext uri="{FF2B5EF4-FFF2-40B4-BE49-F238E27FC236}">
                <a16:creationId xmlns:a16="http://schemas.microsoft.com/office/drawing/2014/main" id="{BAE8BD96-0895-CDBA-A033-8A59A04D58B7}"/>
              </a:ext>
            </a:extLst>
          </p:cNvPr>
          <p:cNvSpPr>
            <a:spLocks noGrp="1"/>
          </p:cNvSpPr>
          <p:nvPr>
            <p:ph type="sldNum" sz="quarter" idx="12"/>
          </p:nvPr>
        </p:nvSpPr>
        <p:spPr/>
        <p:txBody>
          <a:bodyPr/>
          <a:lstStyle/>
          <a:p>
            <a:fld id="{8301FFC6-154F-4CD0-840E-2909B80BF7C3}" type="slidenum">
              <a:rPr lang="hr-HR" smtClean="0"/>
              <a:t>‹#›</a:t>
            </a:fld>
            <a:endParaRPr lang="hr-HR"/>
          </a:p>
        </p:txBody>
      </p:sp>
    </p:spTree>
    <p:extLst>
      <p:ext uri="{BB962C8B-B14F-4D97-AF65-F5344CB8AC3E}">
        <p14:creationId xmlns:p14="http://schemas.microsoft.com/office/powerpoint/2010/main" val="2420668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E667D-EF26-8683-FF5A-9BED497BC6EE}"/>
              </a:ext>
            </a:extLst>
          </p:cNvPr>
          <p:cNvSpPr>
            <a:spLocks noGrp="1"/>
          </p:cNvSpPr>
          <p:nvPr>
            <p:ph type="title"/>
          </p:nvPr>
        </p:nvSpPr>
        <p:spPr/>
        <p:txBody>
          <a:bodyPr/>
          <a:lstStyle/>
          <a:p>
            <a:r>
              <a:rPr lang="en-US"/>
              <a:t>Click to edit Master title style</a:t>
            </a:r>
            <a:endParaRPr lang="hr-HR"/>
          </a:p>
        </p:txBody>
      </p:sp>
      <p:sp>
        <p:nvSpPr>
          <p:cNvPr id="3" name="Date Placeholder 2">
            <a:extLst>
              <a:ext uri="{FF2B5EF4-FFF2-40B4-BE49-F238E27FC236}">
                <a16:creationId xmlns:a16="http://schemas.microsoft.com/office/drawing/2014/main" id="{F5D7D1E5-3E07-8215-310F-5DB0C3FB6C35}"/>
              </a:ext>
            </a:extLst>
          </p:cNvPr>
          <p:cNvSpPr>
            <a:spLocks noGrp="1"/>
          </p:cNvSpPr>
          <p:nvPr>
            <p:ph type="dt" sz="half" idx="10"/>
          </p:nvPr>
        </p:nvSpPr>
        <p:spPr/>
        <p:txBody>
          <a:bodyPr/>
          <a:lstStyle/>
          <a:p>
            <a:fld id="{3A1423DA-75D7-4B8C-9E76-E63A7CF97C90}" type="datetimeFigureOut">
              <a:rPr lang="hr-HR" smtClean="0"/>
              <a:t>15.3.2024.</a:t>
            </a:fld>
            <a:endParaRPr lang="hr-HR"/>
          </a:p>
        </p:txBody>
      </p:sp>
      <p:sp>
        <p:nvSpPr>
          <p:cNvPr id="4" name="Footer Placeholder 3">
            <a:extLst>
              <a:ext uri="{FF2B5EF4-FFF2-40B4-BE49-F238E27FC236}">
                <a16:creationId xmlns:a16="http://schemas.microsoft.com/office/drawing/2014/main" id="{8198DFF8-9379-18C9-7ECB-CE17D0307098}"/>
              </a:ext>
            </a:extLst>
          </p:cNvPr>
          <p:cNvSpPr>
            <a:spLocks noGrp="1"/>
          </p:cNvSpPr>
          <p:nvPr>
            <p:ph type="ftr" sz="quarter" idx="11"/>
          </p:nvPr>
        </p:nvSpPr>
        <p:spPr/>
        <p:txBody>
          <a:bodyPr/>
          <a:lstStyle/>
          <a:p>
            <a:endParaRPr lang="hr-HR"/>
          </a:p>
        </p:txBody>
      </p:sp>
      <p:sp>
        <p:nvSpPr>
          <p:cNvPr id="5" name="Slide Number Placeholder 4">
            <a:extLst>
              <a:ext uri="{FF2B5EF4-FFF2-40B4-BE49-F238E27FC236}">
                <a16:creationId xmlns:a16="http://schemas.microsoft.com/office/drawing/2014/main" id="{9AAA22E3-7C0B-9DFA-9AFD-41F4CDFC7283}"/>
              </a:ext>
            </a:extLst>
          </p:cNvPr>
          <p:cNvSpPr>
            <a:spLocks noGrp="1"/>
          </p:cNvSpPr>
          <p:nvPr>
            <p:ph type="sldNum" sz="quarter" idx="12"/>
          </p:nvPr>
        </p:nvSpPr>
        <p:spPr/>
        <p:txBody>
          <a:bodyPr/>
          <a:lstStyle/>
          <a:p>
            <a:fld id="{8301FFC6-154F-4CD0-840E-2909B80BF7C3}" type="slidenum">
              <a:rPr lang="hr-HR" smtClean="0"/>
              <a:t>‹#›</a:t>
            </a:fld>
            <a:endParaRPr lang="hr-HR"/>
          </a:p>
        </p:txBody>
      </p:sp>
    </p:spTree>
    <p:extLst>
      <p:ext uri="{BB962C8B-B14F-4D97-AF65-F5344CB8AC3E}">
        <p14:creationId xmlns:p14="http://schemas.microsoft.com/office/powerpoint/2010/main" val="78569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E08733-A9AD-E4CA-E23A-1BFBDDF20DA1}"/>
              </a:ext>
            </a:extLst>
          </p:cNvPr>
          <p:cNvSpPr>
            <a:spLocks noGrp="1"/>
          </p:cNvSpPr>
          <p:nvPr>
            <p:ph type="dt" sz="half" idx="10"/>
          </p:nvPr>
        </p:nvSpPr>
        <p:spPr/>
        <p:txBody>
          <a:bodyPr/>
          <a:lstStyle/>
          <a:p>
            <a:fld id="{3A1423DA-75D7-4B8C-9E76-E63A7CF97C90}" type="datetimeFigureOut">
              <a:rPr lang="hr-HR" smtClean="0"/>
              <a:t>15.3.2024.</a:t>
            </a:fld>
            <a:endParaRPr lang="hr-HR"/>
          </a:p>
        </p:txBody>
      </p:sp>
      <p:sp>
        <p:nvSpPr>
          <p:cNvPr id="3" name="Footer Placeholder 2">
            <a:extLst>
              <a:ext uri="{FF2B5EF4-FFF2-40B4-BE49-F238E27FC236}">
                <a16:creationId xmlns:a16="http://schemas.microsoft.com/office/drawing/2014/main" id="{9071B6D6-92A6-39A3-FC06-9AE7F48A3F60}"/>
              </a:ext>
            </a:extLst>
          </p:cNvPr>
          <p:cNvSpPr>
            <a:spLocks noGrp="1"/>
          </p:cNvSpPr>
          <p:nvPr>
            <p:ph type="ftr" sz="quarter" idx="11"/>
          </p:nvPr>
        </p:nvSpPr>
        <p:spPr/>
        <p:txBody>
          <a:bodyPr/>
          <a:lstStyle/>
          <a:p>
            <a:endParaRPr lang="hr-HR"/>
          </a:p>
        </p:txBody>
      </p:sp>
      <p:sp>
        <p:nvSpPr>
          <p:cNvPr id="4" name="Slide Number Placeholder 3">
            <a:extLst>
              <a:ext uri="{FF2B5EF4-FFF2-40B4-BE49-F238E27FC236}">
                <a16:creationId xmlns:a16="http://schemas.microsoft.com/office/drawing/2014/main" id="{6E036F51-3D22-9F87-5041-CBC6DE18D64F}"/>
              </a:ext>
            </a:extLst>
          </p:cNvPr>
          <p:cNvSpPr>
            <a:spLocks noGrp="1"/>
          </p:cNvSpPr>
          <p:nvPr>
            <p:ph type="sldNum" sz="quarter" idx="12"/>
          </p:nvPr>
        </p:nvSpPr>
        <p:spPr/>
        <p:txBody>
          <a:bodyPr/>
          <a:lstStyle/>
          <a:p>
            <a:fld id="{8301FFC6-154F-4CD0-840E-2909B80BF7C3}" type="slidenum">
              <a:rPr lang="hr-HR" smtClean="0"/>
              <a:t>‹#›</a:t>
            </a:fld>
            <a:endParaRPr lang="hr-HR"/>
          </a:p>
        </p:txBody>
      </p:sp>
    </p:spTree>
    <p:extLst>
      <p:ext uri="{BB962C8B-B14F-4D97-AF65-F5344CB8AC3E}">
        <p14:creationId xmlns:p14="http://schemas.microsoft.com/office/powerpoint/2010/main" val="1541174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86D54-569E-3201-CA25-2A2AE3B74F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r-HR"/>
          </a:p>
        </p:txBody>
      </p:sp>
      <p:sp>
        <p:nvSpPr>
          <p:cNvPr id="3" name="Content Placeholder 2">
            <a:extLst>
              <a:ext uri="{FF2B5EF4-FFF2-40B4-BE49-F238E27FC236}">
                <a16:creationId xmlns:a16="http://schemas.microsoft.com/office/drawing/2014/main" id="{760AD36E-B462-B8C3-8AE5-854236EC7B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Text Placeholder 3">
            <a:extLst>
              <a:ext uri="{FF2B5EF4-FFF2-40B4-BE49-F238E27FC236}">
                <a16:creationId xmlns:a16="http://schemas.microsoft.com/office/drawing/2014/main" id="{1D28442B-4831-A7B7-16DA-37BD90BD3C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5796AB-BD03-C44B-3724-1EF34117C95E}"/>
              </a:ext>
            </a:extLst>
          </p:cNvPr>
          <p:cNvSpPr>
            <a:spLocks noGrp="1"/>
          </p:cNvSpPr>
          <p:nvPr>
            <p:ph type="dt" sz="half" idx="10"/>
          </p:nvPr>
        </p:nvSpPr>
        <p:spPr/>
        <p:txBody>
          <a:bodyPr/>
          <a:lstStyle/>
          <a:p>
            <a:fld id="{3A1423DA-75D7-4B8C-9E76-E63A7CF97C90}" type="datetimeFigureOut">
              <a:rPr lang="hr-HR" smtClean="0"/>
              <a:t>15.3.2024.</a:t>
            </a:fld>
            <a:endParaRPr lang="hr-HR"/>
          </a:p>
        </p:txBody>
      </p:sp>
      <p:sp>
        <p:nvSpPr>
          <p:cNvPr id="6" name="Footer Placeholder 5">
            <a:extLst>
              <a:ext uri="{FF2B5EF4-FFF2-40B4-BE49-F238E27FC236}">
                <a16:creationId xmlns:a16="http://schemas.microsoft.com/office/drawing/2014/main" id="{44E26F1B-D400-3AB5-AE84-177720353DFF}"/>
              </a:ext>
            </a:extLst>
          </p:cNvPr>
          <p:cNvSpPr>
            <a:spLocks noGrp="1"/>
          </p:cNvSpPr>
          <p:nvPr>
            <p:ph type="ftr" sz="quarter" idx="11"/>
          </p:nvPr>
        </p:nvSpPr>
        <p:spPr/>
        <p:txBody>
          <a:bodyPr/>
          <a:lstStyle/>
          <a:p>
            <a:endParaRPr lang="hr-HR"/>
          </a:p>
        </p:txBody>
      </p:sp>
      <p:sp>
        <p:nvSpPr>
          <p:cNvPr id="7" name="Slide Number Placeholder 6">
            <a:extLst>
              <a:ext uri="{FF2B5EF4-FFF2-40B4-BE49-F238E27FC236}">
                <a16:creationId xmlns:a16="http://schemas.microsoft.com/office/drawing/2014/main" id="{7E9EC17C-A528-1C07-0D8F-078B89228571}"/>
              </a:ext>
            </a:extLst>
          </p:cNvPr>
          <p:cNvSpPr>
            <a:spLocks noGrp="1"/>
          </p:cNvSpPr>
          <p:nvPr>
            <p:ph type="sldNum" sz="quarter" idx="12"/>
          </p:nvPr>
        </p:nvSpPr>
        <p:spPr/>
        <p:txBody>
          <a:bodyPr/>
          <a:lstStyle/>
          <a:p>
            <a:fld id="{8301FFC6-154F-4CD0-840E-2909B80BF7C3}" type="slidenum">
              <a:rPr lang="hr-HR" smtClean="0"/>
              <a:t>‹#›</a:t>
            </a:fld>
            <a:endParaRPr lang="hr-HR"/>
          </a:p>
        </p:txBody>
      </p:sp>
    </p:spTree>
    <p:extLst>
      <p:ext uri="{BB962C8B-B14F-4D97-AF65-F5344CB8AC3E}">
        <p14:creationId xmlns:p14="http://schemas.microsoft.com/office/powerpoint/2010/main" val="1692640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29EEA-92C9-01B6-7712-F7AF124100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r-HR"/>
          </a:p>
        </p:txBody>
      </p:sp>
      <p:sp>
        <p:nvSpPr>
          <p:cNvPr id="3" name="Picture Placeholder 2">
            <a:extLst>
              <a:ext uri="{FF2B5EF4-FFF2-40B4-BE49-F238E27FC236}">
                <a16:creationId xmlns:a16="http://schemas.microsoft.com/office/drawing/2014/main" id="{DE464ABD-6159-9005-1F92-8679B1EA2E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Text Placeholder 3">
            <a:extLst>
              <a:ext uri="{FF2B5EF4-FFF2-40B4-BE49-F238E27FC236}">
                <a16:creationId xmlns:a16="http://schemas.microsoft.com/office/drawing/2014/main" id="{2C4E53F3-2C89-6FA0-2401-EA38B8DEBC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474B8C-D3F3-747F-EFB3-4E98123E573C}"/>
              </a:ext>
            </a:extLst>
          </p:cNvPr>
          <p:cNvSpPr>
            <a:spLocks noGrp="1"/>
          </p:cNvSpPr>
          <p:nvPr>
            <p:ph type="dt" sz="half" idx="10"/>
          </p:nvPr>
        </p:nvSpPr>
        <p:spPr/>
        <p:txBody>
          <a:bodyPr/>
          <a:lstStyle/>
          <a:p>
            <a:fld id="{3A1423DA-75D7-4B8C-9E76-E63A7CF97C90}" type="datetimeFigureOut">
              <a:rPr lang="hr-HR" smtClean="0"/>
              <a:t>15.3.2024.</a:t>
            </a:fld>
            <a:endParaRPr lang="hr-HR"/>
          </a:p>
        </p:txBody>
      </p:sp>
      <p:sp>
        <p:nvSpPr>
          <p:cNvPr id="6" name="Footer Placeholder 5">
            <a:extLst>
              <a:ext uri="{FF2B5EF4-FFF2-40B4-BE49-F238E27FC236}">
                <a16:creationId xmlns:a16="http://schemas.microsoft.com/office/drawing/2014/main" id="{0741240D-F338-1D1B-288D-6770F28D027B}"/>
              </a:ext>
            </a:extLst>
          </p:cNvPr>
          <p:cNvSpPr>
            <a:spLocks noGrp="1"/>
          </p:cNvSpPr>
          <p:nvPr>
            <p:ph type="ftr" sz="quarter" idx="11"/>
          </p:nvPr>
        </p:nvSpPr>
        <p:spPr/>
        <p:txBody>
          <a:bodyPr/>
          <a:lstStyle/>
          <a:p>
            <a:endParaRPr lang="hr-HR"/>
          </a:p>
        </p:txBody>
      </p:sp>
      <p:sp>
        <p:nvSpPr>
          <p:cNvPr id="7" name="Slide Number Placeholder 6">
            <a:extLst>
              <a:ext uri="{FF2B5EF4-FFF2-40B4-BE49-F238E27FC236}">
                <a16:creationId xmlns:a16="http://schemas.microsoft.com/office/drawing/2014/main" id="{93D842E2-13E4-DC73-1E6F-DC475C8EB3AA}"/>
              </a:ext>
            </a:extLst>
          </p:cNvPr>
          <p:cNvSpPr>
            <a:spLocks noGrp="1"/>
          </p:cNvSpPr>
          <p:nvPr>
            <p:ph type="sldNum" sz="quarter" idx="12"/>
          </p:nvPr>
        </p:nvSpPr>
        <p:spPr/>
        <p:txBody>
          <a:bodyPr/>
          <a:lstStyle/>
          <a:p>
            <a:fld id="{8301FFC6-154F-4CD0-840E-2909B80BF7C3}" type="slidenum">
              <a:rPr lang="hr-HR" smtClean="0"/>
              <a:t>‹#›</a:t>
            </a:fld>
            <a:endParaRPr lang="hr-HR"/>
          </a:p>
        </p:txBody>
      </p:sp>
    </p:spTree>
    <p:extLst>
      <p:ext uri="{BB962C8B-B14F-4D97-AF65-F5344CB8AC3E}">
        <p14:creationId xmlns:p14="http://schemas.microsoft.com/office/powerpoint/2010/main" val="383893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4A2FF1-7499-31B1-6991-5433872BBF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hr-HR"/>
          </a:p>
        </p:txBody>
      </p:sp>
      <p:sp>
        <p:nvSpPr>
          <p:cNvPr id="3" name="Text Placeholder 2">
            <a:extLst>
              <a:ext uri="{FF2B5EF4-FFF2-40B4-BE49-F238E27FC236}">
                <a16:creationId xmlns:a16="http://schemas.microsoft.com/office/drawing/2014/main" id="{20EC95B7-D0AC-4799-F659-3A52E96B69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a:extLst>
              <a:ext uri="{FF2B5EF4-FFF2-40B4-BE49-F238E27FC236}">
                <a16:creationId xmlns:a16="http://schemas.microsoft.com/office/drawing/2014/main" id="{10521404-DBF6-97D4-9FBE-59E3CAE9C4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1423DA-75D7-4B8C-9E76-E63A7CF97C90}" type="datetimeFigureOut">
              <a:rPr lang="hr-HR" smtClean="0"/>
              <a:t>15.3.2024.</a:t>
            </a:fld>
            <a:endParaRPr lang="hr-HR"/>
          </a:p>
        </p:txBody>
      </p:sp>
      <p:sp>
        <p:nvSpPr>
          <p:cNvPr id="5" name="Footer Placeholder 4">
            <a:extLst>
              <a:ext uri="{FF2B5EF4-FFF2-40B4-BE49-F238E27FC236}">
                <a16:creationId xmlns:a16="http://schemas.microsoft.com/office/drawing/2014/main" id="{CEE81387-F6DD-A484-D2C1-886270785A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Slide Number Placeholder 5">
            <a:extLst>
              <a:ext uri="{FF2B5EF4-FFF2-40B4-BE49-F238E27FC236}">
                <a16:creationId xmlns:a16="http://schemas.microsoft.com/office/drawing/2014/main" id="{2F9D895C-A308-5248-DB3D-6DAE39CB7A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01FFC6-154F-4CD0-840E-2909B80BF7C3}" type="slidenum">
              <a:rPr lang="hr-HR" smtClean="0"/>
              <a:t>‹#›</a:t>
            </a:fld>
            <a:endParaRPr lang="hr-HR"/>
          </a:p>
        </p:txBody>
      </p:sp>
    </p:spTree>
    <p:extLst>
      <p:ext uri="{BB962C8B-B14F-4D97-AF65-F5344CB8AC3E}">
        <p14:creationId xmlns:p14="http://schemas.microsoft.com/office/powerpoint/2010/main" val="8912671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grammis.ids-mannheim.de/praepositionen" TargetMode="External"/><Relationship Id="rId2" Type="http://schemas.openxmlformats.org/officeDocument/2006/relationships/hyperlink" Target="https://www.clres.com/db/TPPEditor.html" TargetMode="Externa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09E6A-1B25-E2C6-C939-39E52A94052A}"/>
              </a:ext>
            </a:extLst>
          </p:cNvPr>
          <p:cNvSpPr>
            <a:spLocks noGrp="1"/>
          </p:cNvSpPr>
          <p:nvPr>
            <p:ph type="ctrTitle"/>
          </p:nvPr>
        </p:nvSpPr>
        <p:spPr>
          <a:xfrm>
            <a:off x="1347926" y="1900238"/>
            <a:ext cx="9144000" cy="1460871"/>
          </a:xfrm>
        </p:spPr>
        <p:txBody>
          <a:bodyPr>
            <a:normAutofit/>
          </a:bodyPr>
          <a:lstStyle/>
          <a:p>
            <a:r>
              <a:rPr lang="hr-HR" sz="4000" b="1" dirty="0"/>
              <a:t>Hrvatski prijedlozi u upotrebi – semantička i sintaktička analiza (HRPA)</a:t>
            </a:r>
          </a:p>
        </p:txBody>
      </p:sp>
      <p:sp>
        <p:nvSpPr>
          <p:cNvPr id="3" name="Subtitle 2">
            <a:extLst>
              <a:ext uri="{FF2B5EF4-FFF2-40B4-BE49-F238E27FC236}">
                <a16:creationId xmlns:a16="http://schemas.microsoft.com/office/drawing/2014/main" id="{BE3B2E38-586B-38F4-2754-65AA88731C05}"/>
              </a:ext>
            </a:extLst>
          </p:cNvPr>
          <p:cNvSpPr>
            <a:spLocks noGrp="1"/>
          </p:cNvSpPr>
          <p:nvPr>
            <p:ph type="subTitle" idx="1"/>
          </p:nvPr>
        </p:nvSpPr>
        <p:spPr>
          <a:xfrm>
            <a:off x="1171852" y="3625057"/>
            <a:ext cx="9496148" cy="1655762"/>
          </a:xfrm>
        </p:spPr>
        <p:txBody>
          <a:bodyPr>
            <a:normAutofit lnSpcReduction="10000"/>
          </a:bodyPr>
          <a:lstStyle/>
          <a:p>
            <a:r>
              <a:rPr lang="hr-HR" sz="2800" dirty="0"/>
              <a:t>1. radni sastanak</a:t>
            </a:r>
          </a:p>
          <a:p>
            <a:endParaRPr lang="hr-HR" dirty="0"/>
          </a:p>
          <a:p>
            <a:r>
              <a:rPr lang="hr-HR" sz="2000" dirty="0"/>
              <a:t>15. siječnja 2023.</a:t>
            </a:r>
          </a:p>
          <a:p>
            <a:r>
              <a:rPr lang="hr-HR" sz="2000" dirty="0"/>
              <a:t>Institut za hrvatski jezik, Zagreb</a:t>
            </a:r>
          </a:p>
        </p:txBody>
      </p:sp>
      <p:pic>
        <p:nvPicPr>
          <p:cNvPr id="3074" name="Picture 2">
            <a:extLst>
              <a:ext uri="{FF2B5EF4-FFF2-40B4-BE49-F238E27FC236}">
                <a16:creationId xmlns:a16="http://schemas.microsoft.com/office/drawing/2014/main" id="{6F3B1C75-6C39-0D00-1E6F-77F4138439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1721" y="5340984"/>
            <a:ext cx="3087278" cy="1285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44224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B865B-407C-B560-F23F-D25DB966D133}"/>
              </a:ext>
            </a:extLst>
          </p:cNvPr>
          <p:cNvSpPr>
            <a:spLocks noGrp="1"/>
          </p:cNvSpPr>
          <p:nvPr>
            <p:ph type="title"/>
          </p:nvPr>
        </p:nvSpPr>
        <p:spPr/>
        <p:txBody>
          <a:bodyPr/>
          <a:lstStyle/>
          <a:p>
            <a:r>
              <a:rPr lang="hr-HR" sz="1800" b="1" dirty="0">
                <a:effectLst/>
                <a:latin typeface="Open Sans" panose="020B0606030504020204" pitchFamily="34" charset="0"/>
                <a:ea typeface="Times New Roman" panose="02020603050405020304" pitchFamily="18" charset="0"/>
              </a:rPr>
              <a:t>Dio b. Metodologija</a:t>
            </a:r>
            <a:endParaRPr lang="hr-HR" dirty="0"/>
          </a:p>
        </p:txBody>
      </p:sp>
      <p:sp>
        <p:nvSpPr>
          <p:cNvPr id="3" name="Content Placeholder 2">
            <a:extLst>
              <a:ext uri="{FF2B5EF4-FFF2-40B4-BE49-F238E27FC236}">
                <a16:creationId xmlns:a16="http://schemas.microsoft.com/office/drawing/2014/main" id="{B51A27E1-59C4-3101-EF36-7A01E61A4CC2}"/>
              </a:ext>
            </a:extLst>
          </p:cNvPr>
          <p:cNvSpPr>
            <a:spLocks noGrp="1"/>
          </p:cNvSpPr>
          <p:nvPr>
            <p:ph idx="1"/>
          </p:nvPr>
        </p:nvSpPr>
        <p:spPr>
          <a:xfrm>
            <a:off x="659877" y="1348033"/>
            <a:ext cx="11123628" cy="5250730"/>
          </a:xfrm>
        </p:spPr>
        <p:txBody>
          <a:bodyPr>
            <a:normAutofit/>
          </a:bodyPr>
          <a:lstStyle/>
          <a:p>
            <a:pPr algn="just"/>
            <a:r>
              <a:rPr lang="hr-HR" sz="2000" dirty="0">
                <a:effectLst/>
                <a:latin typeface="Open Sans" panose="020B0606030504020204" pitchFamily="34" charset="0"/>
                <a:ea typeface="Times New Roman" panose="02020603050405020304" pitchFamily="18" charset="0"/>
              </a:rPr>
              <a:t>Metodologija istraživanja temelji se na teorijskim analizama, ekscerpiranju podataka iz korpusa, njihovu opisu i anotaciji te na analizi dobivenih podataka.</a:t>
            </a:r>
            <a:endParaRPr lang="hr-HR" sz="2000" dirty="0">
              <a:effectLst/>
              <a:latin typeface="Times New Roman" panose="02020603050405020304" pitchFamily="18" charset="0"/>
              <a:ea typeface="Times New Roman" panose="02020603050405020304" pitchFamily="18" charset="0"/>
            </a:endParaRPr>
          </a:p>
          <a:p>
            <a:pPr algn="just"/>
            <a:r>
              <a:rPr lang="hr-HR" sz="2000" dirty="0">
                <a:effectLst/>
                <a:latin typeface="Open Sans" panose="020B0606030504020204" pitchFamily="34" charset="0"/>
                <a:ea typeface="Times New Roman" panose="02020603050405020304" pitchFamily="18" charset="0"/>
              </a:rPr>
              <a:t>Teorijska istraživanja već postojeće literature intenzivnije će se provoditi u prvom dijelu projekta te kada se počnu analizirati podatci uneseni u bazu. U prvoj fazi proučit će se dostupni izvori (mrežni izvori i slične baze </a:t>
            </a:r>
            <a:r>
              <a:rPr lang="hr-HR" sz="2000" u="sng" dirty="0">
                <a:solidFill>
                  <a:srgbClr val="0000FF"/>
                </a:solidFill>
                <a:effectLst/>
                <a:latin typeface="Open Sans" panose="020B0606030504020204" pitchFamily="34" charset="0"/>
                <a:ea typeface="Times New Roman" panose="02020603050405020304" pitchFamily="18" charset="0"/>
                <a:cs typeface="Open Sans" panose="020B0606030504020204" pitchFamily="34" charset="0"/>
                <a:hlinkClick r:id="rId2"/>
              </a:rPr>
              <a:t>https://www.clres.com/db/TPPEditor.html</a:t>
            </a:r>
            <a:r>
              <a:rPr lang="hr-HR" sz="2000" dirty="0">
                <a:effectLst/>
                <a:latin typeface="Open Sans" panose="020B0606030504020204" pitchFamily="34" charset="0"/>
                <a:ea typeface="Times New Roman" panose="02020603050405020304" pitchFamily="18" charset="0"/>
              </a:rPr>
              <a:t> i za njemački </a:t>
            </a:r>
            <a:r>
              <a:rPr lang="hr-HR" sz="2000" u="sng" dirty="0">
                <a:solidFill>
                  <a:srgbClr val="0000FF"/>
                </a:solidFill>
                <a:effectLst/>
                <a:latin typeface="Open Sans" panose="020B0606030504020204" pitchFamily="34" charset="0"/>
                <a:ea typeface="Times New Roman" panose="02020603050405020304" pitchFamily="18" charset="0"/>
                <a:cs typeface="Open Sans" panose="020B0606030504020204" pitchFamily="34" charset="0"/>
                <a:hlinkClick r:id="rId3"/>
              </a:rPr>
              <a:t>https://grammis.ids-mannheim.de/praepositionen</a:t>
            </a:r>
            <a:r>
              <a:rPr lang="hr-HR" sz="2000" dirty="0">
                <a:effectLst/>
                <a:latin typeface="Open Sans" panose="020B0606030504020204" pitchFamily="34" charset="0"/>
                <a:ea typeface="Times New Roman" panose="02020603050405020304" pitchFamily="18" charset="0"/>
              </a:rPr>
              <a:t>). </a:t>
            </a:r>
          </a:p>
          <a:p>
            <a:pPr algn="just"/>
            <a:r>
              <a:rPr lang="hr-HR" sz="2000" dirty="0" smtClean="0">
                <a:effectLst/>
                <a:latin typeface="Open Sans" panose="020B0606030504020204" pitchFamily="34" charset="0"/>
                <a:ea typeface="Times New Roman" panose="02020603050405020304" pitchFamily="18" charset="0"/>
              </a:rPr>
              <a:t>U </a:t>
            </a:r>
            <a:r>
              <a:rPr lang="hr-HR" sz="2000" dirty="0">
                <a:effectLst/>
                <a:latin typeface="Open Sans" panose="020B0606030504020204" pitchFamily="34" charset="0"/>
                <a:ea typeface="Times New Roman" panose="02020603050405020304" pitchFamily="18" charset="0"/>
              </a:rPr>
              <a:t>početnoj fazi izrade projekta iz popisa prijedloga odabrat će se oni koji će ući u opis. Predviđeno je da se obradi 125 prijedloga u projektu. U analizu će ući svi primarni prijedlozi, dok će ostali prijedlozi biti odabrani prema podatcima o učestalosti u upotrebi. Za obradu primarnih prijedloga s kompleksnom semantikom (</a:t>
            </a:r>
            <a:r>
              <a:rPr lang="hr-HR" sz="2000" i="1" dirty="0">
                <a:effectLst/>
                <a:latin typeface="Open Sans" panose="020B0606030504020204" pitchFamily="34" charset="0"/>
                <a:ea typeface="Times New Roman" panose="02020603050405020304" pitchFamily="18" charset="0"/>
              </a:rPr>
              <a:t>do</a:t>
            </a:r>
            <a:r>
              <a:rPr lang="hr-HR" sz="2000" dirty="0">
                <a:effectLst/>
                <a:latin typeface="Open Sans" panose="020B0606030504020204" pitchFamily="34" charset="0"/>
                <a:ea typeface="Times New Roman" panose="02020603050405020304" pitchFamily="18" charset="0"/>
              </a:rPr>
              <a:t>, </a:t>
            </a:r>
            <a:r>
              <a:rPr lang="hr-HR" sz="2000" i="1" dirty="0">
                <a:effectLst/>
                <a:latin typeface="Open Sans" panose="020B0606030504020204" pitchFamily="34" charset="0"/>
                <a:ea typeface="Times New Roman" panose="02020603050405020304" pitchFamily="18" charset="0"/>
              </a:rPr>
              <a:t>iz</a:t>
            </a:r>
            <a:r>
              <a:rPr lang="hr-HR" sz="2000" dirty="0">
                <a:effectLst/>
                <a:latin typeface="Open Sans" panose="020B0606030504020204" pitchFamily="34" charset="0"/>
                <a:ea typeface="Times New Roman" panose="02020603050405020304" pitchFamily="18" charset="0"/>
              </a:rPr>
              <a:t>, </a:t>
            </a:r>
            <a:r>
              <a:rPr lang="hr-HR" sz="2000" i="1" dirty="0">
                <a:effectLst/>
                <a:latin typeface="Open Sans" panose="020B0606030504020204" pitchFamily="34" charset="0"/>
                <a:ea typeface="Times New Roman" panose="02020603050405020304" pitchFamily="18" charset="0"/>
              </a:rPr>
              <a:t>na</a:t>
            </a:r>
            <a:r>
              <a:rPr lang="hr-HR" sz="2000" dirty="0">
                <a:effectLst/>
                <a:latin typeface="Open Sans" panose="020B0606030504020204" pitchFamily="34" charset="0"/>
                <a:ea typeface="Times New Roman" panose="02020603050405020304" pitchFamily="18" charset="0"/>
              </a:rPr>
              <a:t>, </a:t>
            </a:r>
            <a:r>
              <a:rPr lang="hr-HR" sz="2000" i="1" dirty="0">
                <a:effectLst/>
                <a:latin typeface="Open Sans" panose="020B0606030504020204" pitchFamily="34" charset="0"/>
                <a:ea typeface="Times New Roman" panose="02020603050405020304" pitchFamily="18" charset="0"/>
              </a:rPr>
              <a:t>nad(a)</a:t>
            </a:r>
            <a:r>
              <a:rPr lang="hr-HR" sz="2000" dirty="0">
                <a:effectLst/>
                <a:latin typeface="Open Sans" panose="020B0606030504020204" pitchFamily="34" charset="0"/>
                <a:ea typeface="Times New Roman" panose="02020603050405020304" pitchFamily="18" charset="0"/>
              </a:rPr>
              <a:t>, </a:t>
            </a:r>
            <a:r>
              <a:rPr lang="hr-HR" sz="2000" i="1" dirty="0">
                <a:effectLst/>
                <a:latin typeface="Open Sans" panose="020B0606030504020204" pitchFamily="34" charset="0"/>
                <a:ea typeface="Times New Roman" panose="02020603050405020304" pitchFamily="18" charset="0"/>
              </a:rPr>
              <a:t>o</a:t>
            </a:r>
            <a:r>
              <a:rPr lang="hr-HR" sz="2000" dirty="0">
                <a:effectLst/>
                <a:latin typeface="Open Sans" panose="020B0606030504020204" pitchFamily="34" charset="0"/>
                <a:ea typeface="Times New Roman" panose="02020603050405020304" pitchFamily="18" charset="0"/>
              </a:rPr>
              <a:t>, </a:t>
            </a:r>
            <a:r>
              <a:rPr lang="hr-HR" sz="2000" i="1" dirty="0">
                <a:effectLst/>
                <a:latin typeface="Open Sans" panose="020B0606030504020204" pitchFamily="34" charset="0"/>
                <a:ea typeface="Times New Roman" panose="02020603050405020304" pitchFamily="18" charset="0"/>
              </a:rPr>
              <a:t>od</a:t>
            </a:r>
            <a:r>
              <a:rPr lang="hr-HR" sz="2000" dirty="0">
                <a:effectLst/>
                <a:latin typeface="Open Sans" panose="020B0606030504020204" pitchFamily="34" charset="0"/>
                <a:ea typeface="Times New Roman" panose="02020603050405020304" pitchFamily="18" charset="0"/>
              </a:rPr>
              <a:t>, </a:t>
            </a:r>
            <a:r>
              <a:rPr lang="hr-HR" sz="2000" i="1" dirty="0">
                <a:effectLst/>
                <a:latin typeface="Open Sans" panose="020B0606030504020204" pitchFamily="34" charset="0"/>
                <a:ea typeface="Times New Roman" panose="02020603050405020304" pitchFamily="18" charset="0"/>
              </a:rPr>
              <a:t>po</a:t>
            </a:r>
            <a:r>
              <a:rPr lang="hr-HR" sz="2000" dirty="0">
                <a:effectLst/>
                <a:latin typeface="Open Sans" panose="020B0606030504020204" pitchFamily="34" charset="0"/>
                <a:ea typeface="Times New Roman" panose="02020603050405020304" pitchFamily="18" charset="0"/>
              </a:rPr>
              <a:t>, </a:t>
            </a:r>
            <a:r>
              <a:rPr lang="hr-HR" sz="2000" i="1" dirty="0">
                <a:effectLst/>
                <a:latin typeface="Open Sans" panose="020B0606030504020204" pitchFamily="34" charset="0"/>
                <a:ea typeface="Times New Roman" panose="02020603050405020304" pitchFamily="18" charset="0"/>
              </a:rPr>
              <a:t>pod(a)</a:t>
            </a:r>
            <a:r>
              <a:rPr lang="hr-HR" sz="2000" dirty="0">
                <a:effectLst/>
                <a:latin typeface="Open Sans" panose="020B0606030504020204" pitchFamily="34" charset="0"/>
                <a:ea typeface="Times New Roman" panose="02020603050405020304" pitchFamily="18" charset="0"/>
              </a:rPr>
              <a:t>, </a:t>
            </a:r>
            <a:r>
              <a:rPr lang="hr-HR" sz="2000" i="1" dirty="0">
                <a:effectLst/>
                <a:latin typeface="Open Sans" panose="020B0606030504020204" pitchFamily="34" charset="0"/>
                <a:ea typeface="Times New Roman" panose="02020603050405020304" pitchFamily="18" charset="0"/>
              </a:rPr>
              <a:t>s</a:t>
            </a:r>
            <a:r>
              <a:rPr lang="hr-HR" sz="2000" dirty="0">
                <a:effectLst/>
                <a:latin typeface="Open Sans" panose="020B0606030504020204" pitchFamily="34" charset="0"/>
                <a:ea typeface="Times New Roman" panose="02020603050405020304" pitchFamily="18" charset="0"/>
              </a:rPr>
              <a:t>, </a:t>
            </a:r>
            <a:r>
              <a:rPr lang="hr-HR" sz="2000" i="1" dirty="0">
                <a:effectLst/>
                <a:latin typeface="Open Sans" panose="020B0606030504020204" pitchFamily="34" charset="0"/>
                <a:ea typeface="Times New Roman" panose="02020603050405020304" pitchFamily="18" charset="0"/>
              </a:rPr>
              <a:t>u</a:t>
            </a:r>
            <a:r>
              <a:rPr lang="hr-HR" sz="2000" dirty="0">
                <a:effectLst/>
                <a:latin typeface="Open Sans" panose="020B0606030504020204" pitchFamily="34" charset="0"/>
                <a:ea typeface="Times New Roman" panose="02020603050405020304" pitchFamily="18" charset="0"/>
              </a:rPr>
              <a:t>, </a:t>
            </a:r>
            <a:r>
              <a:rPr lang="hr-HR" sz="2000" i="1" dirty="0">
                <a:effectLst/>
                <a:latin typeface="Open Sans" panose="020B0606030504020204" pitchFamily="34" charset="0"/>
                <a:ea typeface="Times New Roman" panose="02020603050405020304" pitchFamily="18" charset="0"/>
              </a:rPr>
              <a:t>za</a:t>
            </a:r>
            <a:r>
              <a:rPr lang="hr-HR" sz="2000" dirty="0">
                <a:effectLst/>
                <a:latin typeface="Open Sans" panose="020B0606030504020204" pitchFamily="34" charset="0"/>
                <a:ea typeface="Times New Roman" panose="02020603050405020304" pitchFamily="18" charset="0"/>
              </a:rPr>
              <a:t>) uzet će se 500 primjera, dok će se ostali prijedlozi obraditi na manjem uzorku, ovisno o značenjskoj kompleksnosti (prijedložni izrazi kao što su </a:t>
            </a:r>
            <a:r>
              <a:rPr lang="hr-HR" sz="2000" i="1" dirty="0">
                <a:effectLst/>
                <a:latin typeface="Open Sans" panose="020B0606030504020204" pitchFamily="34" charset="0"/>
                <a:ea typeface="Times New Roman" panose="02020603050405020304" pitchFamily="18" charset="0"/>
              </a:rPr>
              <a:t>s obzirom na</a:t>
            </a:r>
            <a:r>
              <a:rPr lang="hr-HR" sz="2000" dirty="0">
                <a:effectLst/>
                <a:latin typeface="Open Sans" panose="020B0606030504020204" pitchFamily="34" charset="0"/>
                <a:ea typeface="Times New Roman" panose="02020603050405020304" pitchFamily="18" charset="0"/>
              </a:rPr>
              <a:t>, </a:t>
            </a:r>
            <a:r>
              <a:rPr lang="hr-HR" sz="2000" i="1" dirty="0">
                <a:effectLst/>
                <a:latin typeface="Open Sans" panose="020B0606030504020204" pitchFamily="34" charset="0"/>
                <a:ea typeface="Times New Roman" panose="02020603050405020304" pitchFamily="18" charset="0"/>
              </a:rPr>
              <a:t>u roku od </a:t>
            </a:r>
            <a:r>
              <a:rPr lang="hr-HR" sz="2000" dirty="0">
                <a:effectLst/>
                <a:latin typeface="Open Sans" panose="020B0606030504020204" pitchFamily="34" charset="0"/>
                <a:ea typeface="Times New Roman" panose="02020603050405020304" pitchFamily="18" charset="0"/>
              </a:rPr>
              <a:t>i sl. najčešće su </a:t>
            </a:r>
            <a:r>
              <a:rPr lang="hr-HR" sz="2000" dirty="0" err="1">
                <a:effectLst/>
                <a:latin typeface="Open Sans" panose="020B0606030504020204" pitchFamily="34" charset="0"/>
                <a:ea typeface="Times New Roman" panose="02020603050405020304" pitchFamily="18" charset="0"/>
              </a:rPr>
              <a:t>monosemni</a:t>
            </a:r>
            <a:r>
              <a:rPr lang="hr-HR" sz="2000" dirty="0">
                <a:effectLst/>
                <a:latin typeface="Open Sans" panose="020B0606030504020204" pitchFamily="34" charset="0"/>
                <a:ea typeface="Times New Roman" panose="02020603050405020304" pitchFamily="18" charset="0"/>
              </a:rPr>
              <a:t> te je za početni opis dovoljno 100 primjera). </a:t>
            </a:r>
            <a:endParaRPr lang="hr-HR" sz="2000" dirty="0">
              <a:effectLst/>
              <a:latin typeface="Times New Roman" panose="02020603050405020304" pitchFamily="18" charset="0"/>
              <a:ea typeface="Times New Roman" panose="02020603050405020304" pitchFamily="18" charset="0"/>
            </a:endParaRPr>
          </a:p>
        </p:txBody>
      </p:sp>
      <p:pic>
        <p:nvPicPr>
          <p:cNvPr id="2055" name="Picture 7">
            <a:extLst>
              <a:ext uri="{FF2B5EF4-FFF2-40B4-BE49-F238E27FC236}">
                <a16:creationId xmlns:a16="http://schemas.microsoft.com/office/drawing/2014/main" id="{B57D1BA5-A9D2-12EA-BE48-482E59551CAB}"/>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237509" y="5735889"/>
            <a:ext cx="1395168" cy="580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70393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B865B-407C-B560-F23F-D25DB966D133}"/>
              </a:ext>
            </a:extLst>
          </p:cNvPr>
          <p:cNvSpPr>
            <a:spLocks noGrp="1"/>
          </p:cNvSpPr>
          <p:nvPr>
            <p:ph type="title"/>
          </p:nvPr>
        </p:nvSpPr>
        <p:spPr>
          <a:xfrm>
            <a:off x="386498" y="60606"/>
            <a:ext cx="10590320" cy="797850"/>
          </a:xfrm>
        </p:spPr>
        <p:txBody>
          <a:bodyPr/>
          <a:lstStyle/>
          <a:p>
            <a:r>
              <a:rPr lang="hr-HR" sz="1800" b="1" dirty="0">
                <a:effectLst/>
                <a:latin typeface="Open Sans" panose="020B0606030504020204" pitchFamily="34" charset="0"/>
                <a:ea typeface="Times New Roman" panose="02020603050405020304" pitchFamily="18" charset="0"/>
              </a:rPr>
              <a:t>Dio b. Metodologija</a:t>
            </a:r>
            <a:endParaRPr lang="hr-HR" dirty="0"/>
          </a:p>
        </p:txBody>
      </p:sp>
      <p:sp>
        <p:nvSpPr>
          <p:cNvPr id="3" name="Content Placeholder 2">
            <a:extLst>
              <a:ext uri="{FF2B5EF4-FFF2-40B4-BE49-F238E27FC236}">
                <a16:creationId xmlns:a16="http://schemas.microsoft.com/office/drawing/2014/main" id="{B51A27E1-59C4-3101-EF36-7A01E61A4CC2}"/>
              </a:ext>
            </a:extLst>
          </p:cNvPr>
          <p:cNvSpPr>
            <a:spLocks noGrp="1"/>
          </p:cNvSpPr>
          <p:nvPr>
            <p:ph idx="1"/>
          </p:nvPr>
        </p:nvSpPr>
        <p:spPr>
          <a:xfrm>
            <a:off x="245097" y="725865"/>
            <a:ext cx="11585542" cy="5844618"/>
          </a:xfrm>
        </p:spPr>
        <p:txBody>
          <a:bodyPr>
            <a:noAutofit/>
          </a:bodyPr>
          <a:lstStyle/>
          <a:p>
            <a:r>
              <a:rPr lang="hr-HR" sz="2200" dirty="0">
                <a:effectLst/>
                <a:latin typeface="Open Sans" panose="020B0606030504020204" pitchFamily="34" charset="0"/>
                <a:ea typeface="Times New Roman" panose="02020603050405020304" pitchFamily="18" charset="0"/>
              </a:rPr>
              <a:t>Na temelju definiranih polja za unos te vrijednosti koje će se unositi </a:t>
            </a:r>
            <a:r>
              <a:rPr lang="hr-HR" sz="2200" b="1" dirty="0">
                <a:effectLst/>
                <a:latin typeface="Open Sans" panose="020B0606030504020204" pitchFamily="34" charset="0"/>
                <a:ea typeface="Times New Roman" panose="02020603050405020304" pitchFamily="18" charset="0"/>
              </a:rPr>
              <a:t>izradit će se računalna relacijska baza podataka </a:t>
            </a:r>
            <a:r>
              <a:rPr lang="hr-HR" sz="2200" dirty="0">
                <a:effectLst/>
                <a:latin typeface="Open Sans" panose="020B0606030504020204" pitchFamily="34" charset="0"/>
                <a:ea typeface="Times New Roman" panose="02020603050405020304" pitchFamily="18" charset="0"/>
              </a:rPr>
              <a:t>u koju će se unositi podatci te radno sučelje kroz koje će se oni unositi &gt; istovremeno može pristupiti više suradnika. </a:t>
            </a:r>
          </a:p>
          <a:p>
            <a:r>
              <a:rPr lang="hr-HR" sz="2200" dirty="0">
                <a:effectLst/>
                <a:latin typeface="Open Sans" panose="020B0606030504020204" pitchFamily="34" charset="0"/>
                <a:ea typeface="Times New Roman" panose="02020603050405020304" pitchFamily="18" charset="0"/>
              </a:rPr>
              <a:t>Kada se u bazu unese većina predviđenih podataka, ona će se </a:t>
            </a:r>
            <a:r>
              <a:rPr lang="hr-HR" sz="2200" b="1" dirty="0">
                <a:effectLst/>
                <a:latin typeface="Open Sans" panose="020B0606030504020204" pitchFamily="34" charset="0"/>
                <a:ea typeface="Times New Roman" panose="02020603050405020304" pitchFamily="18" charset="0"/>
              </a:rPr>
              <a:t>otvoriti javnosti </a:t>
            </a:r>
            <a:r>
              <a:rPr lang="hr-HR" sz="2200" dirty="0">
                <a:effectLst/>
                <a:latin typeface="Open Sans" panose="020B0606030504020204" pitchFamily="34" charset="0"/>
                <a:ea typeface="Times New Roman" panose="02020603050405020304" pitchFamily="18" charset="0"/>
              </a:rPr>
              <a:t>&gt; zasebna aplikacija, u koju će korisnici moći ući i pretraživati je po zadanim poljima, ali bez mogućnosti izmjene podataka. Iz šire baze ekscerpirat će se i zaseban repozitorij kompleksnih prijedložnih konstrukcija s određenim elementima opisa.</a:t>
            </a:r>
            <a:endParaRPr lang="hr-HR" sz="2200" dirty="0">
              <a:effectLst/>
              <a:latin typeface="Times New Roman" panose="02020603050405020304" pitchFamily="18" charset="0"/>
              <a:ea typeface="Times New Roman" panose="02020603050405020304" pitchFamily="18" charset="0"/>
            </a:endParaRPr>
          </a:p>
          <a:p>
            <a:r>
              <a:rPr lang="hr-HR" sz="2200" dirty="0">
                <a:effectLst/>
                <a:latin typeface="Open Sans" panose="020B0606030504020204" pitchFamily="34" charset="0"/>
                <a:ea typeface="Times New Roman" panose="02020603050405020304" pitchFamily="18" charset="0"/>
              </a:rPr>
              <a:t>Nakon izrade sučelja baza će se popunjavati. Primjeri za obradu uzimat će se iz hrvatskih korpusa (</a:t>
            </a:r>
            <a:r>
              <a:rPr lang="hr-HR" sz="2200" dirty="0" err="1">
                <a:effectLst/>
                <a:latin typeface="Open Sans" panose="020B0606030504020204" pitchFamily="34" charset="0"/>
                <a:ea typeface="Times New Roman" panose="02020603050405020304" pitchFamily="18" charset="0"/>
              </a:rPr>
              <a:t>hrWaC</a:t>
            </a:r>
            <a:r>
              <a:rPr lang="hr-HR" sz="2200" dirty="0">
                <a:effectLst/>
                <a:latin typeface="Open Sans" panose="020B0606030504020204" pitchFamily="34" charset="0"/>
                <a:ea typeface="Times New Roman" panose="02020603050405020304" pitchFamily="18" charset="0"/>
              </a:rPr>
              <a:t>, Riznica...) s pomoću alata </a:t>
            </a:r>
            <a:r>
              <a:rPr lang="hr-HR" sz="2200" dirty="0" err="1">
                <a:effectLst/>
                <a:latin typeface="Open Sans" panose="020B0606030504020204" pitchFamily="34" charset="0"/>
                <a:ea typeface="Times New Roman" panose="02020603050405020304" pitchFamily="18" charset="0"/>
              </a:rPr>
              <a:t>Sketch</a:t>
            </a:r>
            <a:r>
              <a:rPr lang="hr-HR" sz="2200" dirty="0">
                <a:effectLst/>
                <a:latin typeface="Open Sans" panose="020B0606030504020204" pitchFamily="34" charset="0"/>
                <a:ea typeface="Times New Roman" panose="02020603050405020304" pitchFamily="18" charset="0"/>
              </a:rPr>
              <a:t> </a:t>
            </a:r>
            <a:r>
              <a:rPr lang="hr-HR" sz="2200" dirty="0" err="1">
                <a:effectLst/>
                <a:latin typeface="Open Sans" panose="020B0606030504020204" pitchFamily="34" charset="0"/>
                <a:ea typeface="Times New Roman" panose="02020603050405020304" pitchFamily="18" charset="0"/>
              </a:rPr>
              <a:t>Engine</a:t>
            </a:r>
            <a:r>
              <a:rPr lang="hr-HR" sz="2200" dirty="0">
                <a:effectLst/>
                <a:latin typeface="Open Sans" panose="020B0606030504020204" pitchFamily="34" charset="0"/>
                <a:ea typeface="Times New Roman" panose="02020603050405020304" pitchFamily="18" charset="0"/>
              </a:rPr>
              <a:t>. Primjeri će se unositi u bazu i anotirati. </a:t>
            </a:r>
          </a:p>
          <a:p>
            <a:r>
              <a:rPr lang="hr-HR" sz="2200" dirty="0" smtClean="0">
                <a:effectLst/>
                <a:latin typeface="Open Sans" panose="020B0606030504020204" pitchFamily="34" charset="0"/>
                <a:ea typeface="Times New Roman" panose="02020603050405020304" pitchFamily="18" charset="0"/>
              </a:rPr>
              <a:t>Na </a:t>
            </a:r>
            <a:r>
              <a:rPr lang="hr-HR" sz="2200" dirty="0">
                <a:effectLst/>
                <a:latin typeface="Open Sans" panose="020B0606030504020204" pitchFamily="34" charset="0"/>
                <a:ea typeface="Times New Roman" panose="02020603050405020304" pitchFamily="18" charset="0"/>
              </a:rPr>
              <a:t>podatcima unesenim u bazu </a:t>
            </a:r>
            <a:r>
              <a:rPr lang="hr-HR" sz="2200" b="1" dirty="0">
                <a:effectLst/>
                <a:latin typeface="Open Sans" panose="020B0606030504020204" pitchFamily="34" charset="0"/>
                <a:ea typeface="Times New Roman" panose="02020603050405020304" pitchFamily="18" charset="0"/>
              </a:rPr>
              <a:t>radit će se istraživanja i opisivanja dobivene građe </a:t>
            </a:r>
            <a:r>
              <a:rPr lang="hr-HR" sz="2200" dirty="0">
                <a:effectLst/>
                <a:latin typeface="Open Sans" panose="020B0606030504020204" pitchFamily="34" charset="0"/>
                <a:ea typeface="Times New Roman" panose="02020603050405020304" pitchFamily="18" charset="0"/>
              </a:rPr>
              <a:t>koja će se uobličiti u znanstvene radove, koji će biti objavljeni u vrsnim časopisima, a neka istraživanja bit će predstavljena na konferencijama</a:t>
            </a:r>
            <a:r>
              <a:rPr lang="hr-HR" sz="2200" dirty="0">
                <a:latin typeface="Open Sans" panose="020B0606030504020204" pitchFamily="34" charset="0"/>
                <a:ea typeface="Times New Roman" panose="02020603050405020304" pitchFamily="18" charset="0"/>
              </a:rPr>
              <a:t> te će poslužiti </a:t>
            </a:r>
            <a:r>
              <a:rPr lang="hr-HR" sz="2200" dirty="0">
                <a:effectLst/>
                <a:latin typeface="Open Sans" panose="020B0606030504020204" pitchFamily="34" charset="0"/>
                <a:ea typeface="Times New Roman" panose="02020603050405020304" pitchFamily="18" charset="0"/>
              </a:rPr>
              <a:t>kao tematska osnova za okrugli stol koji će se održati u četvrtoj godini projekta.</a:t>
            </a:r>
            <a:endParaRPr lang="hr-HR" sz="2200" dirty="0"/>
          </a:p>
        </p:txBody>
      </p:sp>
      <p:pic>
        <p:nvPicPr>
          <p:cNvPr id="2055" name="Picture 7">
            <a:extLst>
              <a:ext uri="{FF2B5EF4-FFF2-40B4-BE49-F238E27FC236}">
                <a16:creationId xmlns:a16="http://schemas.microsoft.com/office/drawing/2014/main" id="{B57D1BA5-A9D2-12EA-BE48-482E59551CAB}"/>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0279234" y="6132135"/>
            <a:ext cx="1395168" cy="580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42235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B865B-407C-B560-F23F-D25DB966D133}"/>
              </a:ext>
            </a:extLst>
          </p:cNvPr>
          <p:cNvSpPr>
            <a:spLocks noGrp="1"/>
          </p:cNvSpPr>
          <p:nvPr>
            <p:ph type="title"/>
          </p:nvPr>
        </p:nvSpPr>
        <p:spPr>
          <a:xfrm>
            <a:off x="838199" y="365125"/>
            <a:ext cx="11085095" cy="2289298"/>
          </a:xfrm>
        </p:spPr>
        <p:txBody>
          <a:bodyPr>
            <a:noAutofit/>
          </a:bodyPr>
          <a:lstStyle/>
          <a:p>
            <a:r>
              <a:rPr lang="hr-HR" sz="2400" b="1" dirty="0">
                <a:latin typeface="Open Sans" panose="020B0606030504020204" pitchFamily="34" charset="0"/>
                <a:ea typeface="Times New Roman" panose="02020603050405020304" pitchFamily="18" charset="0"/>
              </a:rPr>
              <a:t>Dio c. Radni plan </a:t>
            </a:r>
            <a:br>
              <a:rPr lang="hr-HR" sz="2400" b="1" dirty="0">
                <a:latin typeface="Open Sans" panose="020B0606030504020204" pitchFamily="34" charset="0"/>
                <a:ea typeface="Times New Roman" panose="02020603050405020304" pitchFamily="18" charset="0"/>
              </a:rPr>
            </a:br>
            <a:r>
              <a:rPr lang="hr-HR" sz="2000" dirty="0">
                <a:latin typeface="Open Sans" panose="020B0606030504020204" pitchFamily="34" charset="0"/>
                <a:ea typeface="Times New Roman" panose="02020603050405020304" pitchFamily="18" charset="0"/>
              </a:rPr>
              <a:t>–</a:t>
            </a:r>
            <a:r>
              <a:rPr lang="hr-HR" sz="2000" b="1" dirty="0">
                <a:latin typeface="Open Sans" panose="020B0606030504020204" pitchFamily="34" charset="0"/>
                <a:ea typeface="Times New Roman" panose="02020603050405020304" pitchFamily="18" charset="0"/>
              </a:rPr>
              <a:t> </a:t>
            </a:r>
            <a:r>
              <a:rPr lang="hr-HR" sz="2000" dirty="0">
                <a:latin typeface="Open Sans" panose="020B0606030504020204" pitchFamily="34" charset="0"/>
                <a:ea typeface="Times New Roman" panose="02020603050405020304" pitchFamily="18" charset="0"/>
              </a:rPr>
              <a:t>u</a:t>
            </a:r>
            <a:r>
              <a:rPr lang="hr-HR" sz="2000" b="1" dirty="0">
                <a:latin typeface="Open Sans" panose="020B0606030504020204" pitchFamily="34" charset="0"/>
                <a:ea typeface="Times New Roman" panose="02020603050405020304" pitchFamily="18" charset="0"/>
              </a:rPr>
              <a:t> </a:t>
            </a:r>
            <a:r>
              <a:rPr lang="hr-HR" sz="2000" dirty="0">
                <a:latin typeface="Open Sans" panose="020B0606030504020204" pitchFamily="34" charset="0"/>
                <a:ea typeface="Times New Roman" panose="02020603050405020304" pitchFamily="18" charset="0"/>
              </a:rPr>
              <a:t>ovom dijelu projektnog prijedloga treba biti jasno vidljivo kako će se ostvariti planirani znanstvenoistraživački ciljevi projekta. Navode se znanstvenoistraživački ciljevi predloženog istraživanja te rezultati koji se planiraju ostvariti.</a:t>
            </a:r>
            <a:br>
              <a:rPr lang="hr-HR" sz="2000" dirty="0">
                <a:latin typeface="Open Sans" panose="020B0606030504020204" pitchFamily="34" charset="0"/>
                <a:ea typeface="Times New Roman" panose="02020603050405020304" pitchFamily="18" charset="0"/>
              </a:rPr>
            </a:br>
            <a:endParaRPr lang="hr-HR" sz="2000" dirty="0"/>
          </a:p>
        </p:txBody>
      </p:sp>
      <p:sp>
        <p:nvSpPr>
          <p:cNvPr id="3" name="Content Placeholder 2">
            <a:extLst>
              <a:ext uri="{FF2B5EF4-FFF2-40B4-BE49-F238E27FC236}">
                <a16:creationId xmlns:a16="http://schemas.microsoft.com/office/drawing/2014/main" id="{B51A27E1-59C4-3101-EF36-7A01E61A4CC2}"/>
              </a:ext>
            </a:extLst>
          </p:cNvPr>
          <p:cNvSpPr>
            <a:spLocks noGrp="1"/>
          </p:cNvSpPr>
          <p:nvPr>
            <p:ph idx="1"/>
          </p:nvPr>
        </p:nvSpPr>
        <p:spPr/>
        <p:txBody>
          <a:bodyPr/>
          <a:lstStyle/>
          <a:p>
            <a:endParaRPr lang="hr-HR" sz="1800" dirty="0">
              <a:effectLst/>
              <a:latin typeface="Times New Roman" panose="02020603050405020304" pitchFamily="18" charset="0"/>
              <a:ea typeface="Times New Roman" panose="02020603050405020304" pitchFamily="18" charset="0"/>
            </a:endParaRPr>
          </a:p>
          <a:p>
            <a:endParaRPr lang="hr-HR" dirty="0"/>
          </a:p>
        </p:txBody>
      </p:sp>
      <p:pic>
        <p:nvPicPr>
          <p:cNvPr id="2055" name="Picture 7">
            <a:extLst>
              <a:ext uri="{FF2B5EF4-FFF2-40B4-BE49-F238E27FC236}">
                <a16:creationId xmlns:a16="http://schemas.microsoft.com/office/drawing/2014/main" id="{B57D1BA5-A9D2-12EA-BE48-482E59551CAB}"/>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0237509" y="5735889"/>
            <a:ext cx="1395168" cy="5807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D79D453-FC8A-1B60-F6A3-4D686AF98259}"/>
              </a:ext>
            </a:extLst>
          </p:cNvPr>
          <p:cNvPicPr>
            <a:picLocks noChangeAspect="1"/>
          </p:cNvPicPr>
          <p:nvPr/>
        </p:nvPicPr>
        <p:blipFill>
          <a:blip r:embed="rId3"/>
          <a:stretch>
            <a:fillRect/>
          </a:stretch>
        </p:blipFill>
        <p:spPr>
          <a:xfrm>
            <a:off x="685800" y="2944179"/>
            <a:ext cx="11237495" cy="3232784"/>
          </a:xfrm>
          <a:prstGeom prst="rect">
            <a:avLst/>
          </a:prstGeom>
        </p:spPr>
      </p:pic>
    </p:spTree>
    <p:extLst>
      <p:ext uri="{BB962C8B-B14F-4D97-AF65-F5344CB8AC3E}">
        <p14:creationId xmlns:p14="http://schemas.microsoft.com/office/powerpoint/2010/main" val="23949816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B865B-407C-B560-F23F-D25DB966D133}"/>
              </a:ext>
            </a:extLst>
          </p:cNvPr>
          <p:cNvSpPr>
            <a:spLocks noGrp="1"/>
          </p:cNvSpPr>
          <p:nvPr>
            <p:ph type="title"/>
          </p:nvPr>
        </p:nvSpPr>
        <p:spPr>
          <a:xfrm>
            <a:off x="259375" y="98981"/>
            <a:ext cx="10670219" cy="586982"/>
          </a:xfrm>
        </p:spPr>
        <p:txBody>
          <a:bodyPr/>
          <a:lstStyle/>
          <a:p>
            <a:r>
              <a:rPr lang="hr-HR" sz="1800" b="1" dirty="0">
                <a:effectLst/>
                <a:latin typeface="Open Sans" panose="020B0606030504020204" pitchFamily="34" charset="0"/>
                <a:ea typeface="Times New Roman" panose="02020603050405020304" pitchFamily="18" charset="0"/>
              </a:rPr>
              <a:t>c2. Očekivani rezultati projekta i njihovi učinci na područje istraživanja i šire</a:t>
            </a:r>
            <a:endParaRPr lang="hr-HR" dirty="0"/>
          </a:p>
        </p:txBody>
      </p:sp>
      <p:sp>
        <p:nvSpPr>
          <p:cNvPr id="3" name="Content Placeholder 2">
            <a:extLst>
              <a:ext uri="{FF2B5EF4-FFF2-40B4-BE49-F238E27FC236}">
                <a16:creationId xmlns:a16="http://schemas.microsoft.com/office/drawing/2014/main" id="{B51A27E1-59C4-3101-EF36-7A01E61A4CC2}"/>
              </a:ext>
            </a:extLst>
          </p:cNvPr>
          <p:cNvSpPr>
            <a:spLocks noGrp="1"/>
          </p:cNvSpPr>
          <p:nvPr>
            <p:ph idx="1"/>
          </p:nvPr>
        </p:nvSpPr>
        <p:spPr>
          <a:xfrm>
            <a:off x="130877" y="587116"/>
            <a:ext cx="11808574" cy="5976594"/>
          </a:xfrm>
        </p:spPr>
        <p:txBody>
          <a:bodyPr>
            <a:noAutofit/>
          </a:bodyPr>
          <a:lstStyle/>
          <a:p>
            <a:pPr marL="0" indent="0" algn="just">
              <a:buNone/>
            </a:pPr>
            <a:r>
              <a:rPr lang="hr-HR" sz="1600" b="1" dirty="0">
                <a:solidFill>
                  <a:srgbClr val="0070C0"/>
                </a:solidFill>
                <a:effectLst/>
                <a:latin typeface="Open Sans" panose="020B0606030504020204" pitchFamily="34" charset="0"/>
                <a:ea typeface="Times New Roman" panose="02020603050405020304" pitchFamily="18" charset="0"/>
              </a:rPr>
              <a:t>C1. Istražiti semantička i sintaktička obilježja prijedloga.</a:t>
            </a:r>
            <a:endParaRPr lang="hr-HR" sz="1600" b="1" dirty="0">
              <a:solidFill>
                <a:srgbClr val="0070C0"/>
              </a:solidFill>
              <a:effectLst/>
              <a:latin typeface="Times New Roman" panose="02020603050405020304" pitchFamily="18" charset="0"/>
              <a:ea typeface="Times New Roman" panose="02020603050405020304" pitchFamily="18" charset="0"/>
            </a:endParaRPr>
          </a:p>
          <a:p>
            <a:r>
              <a:rPr lang="hr-HR" sz="1600" b="1" dirty="0">
                <a:solidFill>
                  <a:srgbClr val="0070C0"/>
                </a:solidFill>
                <a:effectLst/>
                <a:latin typeface="Open Sans" panose="020B0606030504020204" pitchFamily="34" charset="0"/>
                <a:ea typeface="Times New Roman" panose="02020603050405020304" pitchFamily="18" charset="0"/>
              </a:rPr>
              <a:t>U prvoj godini </a:t>
            </a:r>
            <a:r>
              <a:rPr lang="hr-HR" sz="1600" dirty="0">
                <a:effectLst/>
                <a:latin typeface="Open Sans" panose="020B0606030504020204" pitchFamily="34" charset="0"/>
                <a:ea typeface="Times New Roman" panose="02020603050405020304" pitchFamily="18" charset="0"/>
              </a:rPr>
              <a:t>održat će se </a:t>
            </a:r>
            <a:r>
              <a:rPr lang="hr-HR" sz="1600" b="1" dirty="0">
                <a:effectLst/>
                <a:latin typeface="Open Sans" panose="020B0606030504020204" pitchFamily="34" charset="0"/>
                <a:ea typeface="Times New Roman" panose="02020603050405020304" pitchFamily="18" charset="0"/>
              </a:rPr>
              <a:t>dvije istraživačke radionice </a:t>
            </a:r>
            <a:r>
              <a:rPr lang="hr-HR" sz="1600" dirty="0">
                <a:effectLst/>
                <a:latin typeface="Open Sans" panose="020B0606030504020204" pitchFamily="34" charset="0"/>
                <a:ea typeface="Times New Roman" panose="02020603050405020304" pitchFamily="18" charset="0"/>
              </a:rPr>
              <a:t>na kojima će se odrediti popis prijedloga koji će se obraditi, elementi opisa koji će se odnositi na svaki dio trodijelne sintagme (upravna riječ, prijedlog, zavisna riječ) i semantičke kategorije koje će se unositi u bazu. Prema predviđenim elementima na radionicama </a:t>
            </a:r>
            <a:r>
              <a:rPr lang="hr-HR" sz="1600" b="1" dirty="0">
                <a:effectLst/>
                <a:latin typeface="Open Sans" panose="020B0606030504020204" pitchFamily="34" charset="0"/>
                <a:ea typeface="Times New Roman" panose="02020603050405020304" pitchFamily="18" charset="0"/>
              </a:rPr>
              <a:t>osmislit će se struktura i izgled baze/sučelja</a:t>
            </a:r>
            <a:r>
              <a:rPr lang="hr-HR" sz="1600" dirty="0">
                <a:effectLst/>
                <a:latin typeface="Open Sans" panose="020B0606030504020204" pitchFamily="34" charset="0"/>
                <a:ea typeface="Times New Roman" panose="02020603050405020304" pitchFamily="18" charset="0"/>
              </a:rPr>
              <a:t> koji će biti najprikladniji za unošenje podataka. Predvidjet će se i polje za opis kompleksnih prijedložnih konstrukcija, koje će se početi opisivati nakon radionice početkom druge projektne godine. Na temelju teorijskih istraživanja za radionice te zaključaka s radionica pripremit će se </a:t>
            </a:r>
            <a:r>
              <a:rPr lang="hr-HR" sz="1600" b="1" dirty="0">
                <a:effectLst/>
                <a:latin typeface="Open Sans" panose="020B0606030504020204" pitchFamily="34" charset="0"/>
                <a:ea typeface="Times New Roman" panose="02020603050405020304" pitchFamily="18" charset="0"/>
              </a:rPr>
              <a:t>tri izlaganja na konferencijama i napisat će se tri rada </a:t>
            </a:r>
            <a:r>
              <a:rPr lang="hr-HR" sz="1600" dirty="0">
                <a:effectLst/>
                <a:latin typeface="Open Sans" panose="020B0606030504020204" pitchFamily="34" charset="0"/>
                <a:ea typeface="Times New Roman" panose="02020603050405020304" pitchFamily="18" charset="0"/>
              </a:rPr>
              <a:t>koja će se poslati u domaće časopise A1 razine (npr. </a:t>
            </a:r>
            <a:r>
              <a:rPr lang="hr-HR" sz="1600" i="1" dirty="0">
                <a:effectLst/>
                <a:latin typeface="Open Sans" panose="020B0606030504020204" pitchFamily="34" charset="0"/>
                <a:ea typeface="Times New Roman" panose="02020603050405020304" pitchFamily="18" charset="0"/>
              </a:rPr>
              <a:t>Jezikoslovlje</a:t>
            </a:r>
            <a:r>
              <a:rPr lang="hr-HR" sz="1600" dirty="0">
                <a:effectLst/>
                <a:latin typeface="Open Sans" panose="020B0606030504020204" pitchFamily="34" charset="0"/>
                <a:ea typeface="Times New Roman" panose="02020603050405020304" pitchFamily="18" charset="0"/>
              </a:rPr>
              <a:t>, </a:t>
            </a:r>
            <a:r>
              <a:rPr lang="hr-HR" sz="1600" i="1" dirty="0">
                <a:effectLst/>
                <a:latin typeface="Open Sans" panose="020B0606030504020204" pitchFamily="34" charset="0"/>
                <a:ea typeface="Times New Roman" panose="02020603050405020304" pitchFamily="18" charset="0"/>
              </a:rPr>
              <a:t>Suvremena lingvistika</a:t>
            </a:r>
            <a:r>
              <a:rPr lang="hr-HR" sz="1600" dirty="0">
                <a:effectLst/>
                <a:latin typeface="Open Sans" panose="020B0606030504020204" pitchFamily="34" charset="0"/>
                <a:ea typeface="Times New Roman" panose="02020603050405020304" pitchFamily="18" charset="0"/>
              </a:rPr>
              <a:t>, </a:t>
            </a:r>
            <a:r>
              <a:rPr lang="hr-HR" sz="1600" i="1" dirty="0" err="1">
                <a:effectLst/>
                <a:latin typeface="Open Sans" panose="020B0606030504020204" pitchFamily="34" charset="0"/>
                <a:ea typeface="Times New Roman" panose="02020603050405020304" pitchFamily="18" charset="0"/>
              </a:rPr>
              <a:t>Fluminensia</a:t>
            </a:r>
            <a:r>
              <a:rPr lang="hr-HR" sz="1600" dirty="0">
                <a:effectLst/>
                <a:latin typeface="Open Sans" panose="020B0606030504020204" pitchFamily="34" charset="0"/>
                <a:ea typeface="Times New Roman" panose="02020603050405020304" pitchFamily="18" charset="0"/>
              </a:rPr>
              <a:t>) ili u zbornike radova s konferencija. Tijekom prve godine planirana su </a:t>
            </a:r>
            <a:r>
              <a:rPr lang="hr-HR" sz="1600" b="1" dirty="0">
                <a:effectLst/>
                <a:latin typeface="Open Sans" panose="020B0606030504020204" pitchFamily="34" charset="0"/>
                <a:ea typeface="Times New Roman" panose="02020603050405020304" pitchFamily="18" charset="0"/>
              </a:rPr>
              <a:t>tri usavršavanja</a:t>
            </a:r>
            <a:r>
              <a:rPr lang="hr-HR" sz="1600" b="1" dirty="0" smtClean="0">
                <a:effectLst/>
                <a:latin typeface="Open Sans" panose="020B0606030504020204" pitchFamily="34" charset="0"/>
                <a:ea typeface="Times New Roman" panose="02020603050405020304" pitchFamily="18" charset="0"/>
              </a:rPr>
              <a:t>. </a:t>
            </a:r>
            <a:r>
              <a:rPr lang="hr-HR" sz="1600" b="1" dirty="0" smtClean="0">
                <a:solidFill>
                  <a:srgbClr val="0070C0"/>
                </a:solidFill>
                <a:effectLst/>
                <a:latin typeface="Open Sans" panose="020B0606030504020204" pitchFamily="34" charset="0"/>
                <a:ea typeface="Times New Roman" panose="02020603050405020304" pitchFamily="18" charset="0"/>
              </a:rPr>
              <a:t>U </a:t>
            </a:r>
            <a:r>
              <a:rPr lang="hr-HR" sz="1600" b="1" dirty="0">
                <a:solidFill>
                  <a:srgbClr val="0070C0"/>
                </a:solidFill>
                <a:effectLst/>
                <a:latin typeface="Open Sans" panose="020B0606030504020204" pitchFamily="34" charset="0"/>
                <a:ea typeface="Times New Roman" panose="02020603050405020304" pitchFamily="18" charset="0"/>
              </a:rPr>
              <a:t>drugoj godini </a:t>
            </a:r>
            <a:r>
              <a:rPr lang="hr-HR" sz="1600" dirty="0">
                <a:effectLst/>
                <a:latin typeface="Open Sans" panose="020B0606030504020204" pitchFamily="34" charset="0"/>
                <a:ea typeface="Times New Roman" panose="02020603050405020304" pitchFamily="18" charset="0"/>
              </a:rPr>
              <a:t>nakon upoznavanja s radom u sučelju na istraživačkoj radionici </a:t>
            </a:r>
            <a:r>
              <a:rPr lang="hr-HR" sz="1600" b="1" dirty="0">
                <a:effectLst/>
                <a:latin typeface="Open Sans" panose="020B0606030504020204" pitchFamily="34" charset="0"/>
                <a:ea typeface="Times New Roman" panose="02020603050405020304" pitchFamily="18" charset="0"/>
              </a:rPr>
              <a:t>počet će se s unošenjem podataka </a:t>
            </a:r>
            <a:r>
              <a:rPr lang="hr-HR" sz="1600" dirty="0">
                <a:effectLst/>
                <a:latin typeface="Open Sans" panose="020B0606030504020204" pitchFamily="34" charset="0"/>
                <a:ea typeface="Times New Roman" panose="02020603050405020304" pitchFamily="18" charset="0"/>
              </a:rPr>
              <a:t>u bazu. U prvoj godini unošenja očekuje se obrada 20 % podataka. Na temelju analize manjeg broja podataka iz baze te prethodnih teorijskih istraživanja održat će se </a:t>
            </a:r>
            <a:r>
              <a:rPr lang="hr-HR" sz="1600" b="1" dirty="0">
                <a:effectLst/>
                <a:latin typeface="Open Sans" panose="020B0606030504020204" pitchFamily="34" charset="0"/>
                <a:ea typeface="Times New Roman" panose="02020603050405020304" pitchFamily="18" charset="0"/>
              </a:rPr>
              <a:t>jedno izlaganje na konferenciji i napisat će se dva rada </a:t>
            </a:r>
            <a:r>
              <a:rPr lang="hr-HR" sz="1600" dirty="0">
                <a:effectLst/>
                <a:latin typeface="Open Sans" panose="020B0606030504020204" pitchFamily="34" charset="0"/>
                <a:ea typeface="Times New Roman" panose="02020603050405020304" pitchFamily="18" charset="0"/>
              </a:rPr>
              <a:t>koja će se poslati u domaće časopise A1 razine ili u strane časopise Q1 ili Q2 </a:t>
            </a:r>
            <a:r>
              <a:rPr lang="hr-HR" sz="1600" dirty="0" err="1">
                <a:effectLst/>
                <a:latin typeface="Open Sans" panose="020B0606030504020204" pitchFamily="34" charset="0"/>
                <a:ea typeface="Times New Roman" panose="02020603050405020304" pitchFamily="18" charset="0"/>
              </a:rPr>
              <a:t>kvartila</a:t>
            </a:r>
            <a:r>
              <a:rPr lang="hr-HR" sz="1600" dirty="0">
                <a:effectLst/>
                <a:latin typeface="Open Sans" panose="020B0606030504020204" pitchFamily="34" charset="0"/>
                <a:ea typeface="Times New Roman" panose="02020603050405020304" pitchFamily="18" charset="0"/>
              </a:rPr>
              <a:t> (npr. </a:t>
            </a:r>
            <a:r>
              <a:rPr lang="hr-HR" sz="1600" i="1" dirty="0">
                <a:effectLst/>
                <a:latin typeface="Open Sans" panose="020B0606030504020204" pitchFamily="34" charset="0"/>
                <a:ea typeface="Times New Roman" panose="02020603050405020304" pitchFamily="18" charset="0"/>
              </a:rPr>
              <a:t>Suvremena lingvistika</a:t>
            </a:r>
            <a:r>
              <a:rPr lang="hr-HR" sz="1600" dirty="0">
                <a:effectLst/>
                <a:latin typeface="Open Sans" panose="020B0606030504020204" pitchFamily="34" charset="0"/>
                <a:ea typeface="Times New Roman" panose="02020603050405020304" pitchFamily="18" charset="0"/>
              </a:rPr>
              <a:t>, </a:t>
            </a:r>
            <a:r>
              <a:rPr lang="hr-HR" sz="1600" i="1" dirty="0" err="1">
                <a:effectLst/>
                <a:latin typeface="Open Sans" panose="020B0606030504020204" pitchFamily="34" charset="0"/>
                <a:ea typeface="Times New Roman" panose="02020603050405020304" pitchFamily="18" charset="0"/>
              </a:rPr>
              <a:t>Prehled</a:t>
            </a:r>
            <a:r>
              <a:rPr lang="hr-HR" sz="1600" i="1" dirty="0">
                <a:effectLst/>
                <a:latin typeface="Open Sans" panose="020B0606030504020204" pitchFamily="34" charset="0"/>
                <a:ea typeface="Times New Roman" panose="02020603050405020304" pitchFamily="18" charset="0"/>
              </a:rPr>
              <a:t> </a:t>
            </a:r>
            <a:r>
              <a:rPr lang="hr-HR" sz="1600" i="1" dirty="0" err="1">
                <a:effectLst/>
                <a:latin typeface="Open Sans" panose="020B0606030504020204" pitchFamily="34" charset="0"/>
                <a:ea typeface="Times New Roman" panose="02020603050405020304" pitchFamily="18" charset="0"/>
              </a:rPr>
              <a:t>Vyzkumu</a:t>
            </a:r>
            <a:r>
              <a:rPr lang="hr-HR" sz="1600" dirty="0">
                <a:effectLst/>
                <a:latin typeface="Open Sans" panose="020B0606030504020204" pitchFamily="34" charset="0"/>
                <a:ea typeface="Times New Roman" panose="02020603050405020304" pitchFamily="18" charset="0"/>
              </a:rPr>
              <a:t>). Tijekom druge godine planirana su </a:t>
            </a:r>
            <a:r>
              <a:rPr lang="hr-HR" sz="1600" b="1" dirty="0">
                <a:effectLst/>
                <a:latin typeface="Open Sans" panose="020B0606030504020204" pitchFamily="34" charset="0"/>
                <a:ea typeface="Times New Roman" panose="02020603050405020304" pitchFamily="18" charset="0"/>
              </a:rPr>
              <a:t>2 usavršavanja </a:t>
            </a:r>
            <a:r>
              <a:rPr lang="hr-HR" sz="1600" dirty="0">
                <a:effectLst/>
                <a:latin typeface="Open Sans" panose="020B0606030504020204" pitchFamily="34" charset="0"/>
                <a:ea typeface="Times New Roman" panose="02020603050405020304" pitchFamily="18" charset="0"/>
              </a:rPr>
              <a:t>znanja koja će doprinijeti kvaliteti rada na projektu (</a:t>
            </a:r>
            <a:r>
              <a:rPr lang="hr-HR" sz="1600" i="1" dirty="0">
                <a:effectLst/>
                <a:latin typeface="Open Sans" panose="020B0606030504020204" pitchFamily="34" charset="0"/>
                <a:ea typeface="Times New Roman" panose="02020603050405020304" pitchFamily="18" charset="0"/>
              </a:rPr>
              <a:t>Lexicom</a:t>
            </a:r>
            <a:r>
              <a:rPr lang="hr-HR" sz="1600" dirty="0">
                <a:effectLst/>
                <a:latin typeface="Open Sans" panose="020B0606030504020204" pitchFamily="34" charset="0"/>
                <a:ea typeface="Times New Roman" panose="02020603050405020304" pitchFamily="18" charset="0"/>
              </a:rPr>
              <a:t> te posjet radni posjet Linguistic data science labu). </a:t>
            </a:r>
            <a:r>
              <a:rPr lang="hr-HR" sz="1600" dirty="0" smtClean="0">
                <a:effectLst/>
                <a:latin typeface="Open Sans" panose="020B0606030504020204" pitchFamily="34" charset="0"/>
                <a:ea typeface="Times New Roman" panose="02020603050405020304" pitchFamily="18" charset="0"/>
              </a:rPr>
              <a:t> </a:t>
            </a:r>
            <a:r>
              <a:rPr lang="hr-HR" sz="1600" b="1" dirty="0" smtClean="0">
                <a:effectLst/>
                <a:latin typeface="Open Sans" panose="020B0606030504020204" pitchFamily="34" charset="0"/>
                <a:ea typeface="Times New Roman" panose="02020603050405020304" pitchFamily="18" charset="0"/>
              </a:rPr>
              <a:t>Početkom</a:t>
            </a:r>
            <a:r>
              <a:rPr lang="hr-HR" sz="1600" b="1" dirty="0" smtClean="0">
                <a:solidFill>
                  <a:srgbClr val="0070C0"/>
                </a:solidFill>
                <a:effectLst/>
                <a:latin typeface="Open Sans" panose="020B0606030504020204" pitchFamily="34" charset="0"/>
                <a:ea typeface="Times New Roman" panose="02020603050405020304" pitchFamily="18" charset="0"/>
              </a:rPr>
              <a:t> </a:t>
            </a:r>
            <a:r>
              <a:rPr lang="hr-HR" sz="1600" b="1" dirty="0">
                <a:solidFill>
                  <a:srgbClr val="0070C0"/>
                </a:solidFill>
                <a:effectLst/>
                <a:latin typeface="Open Sans" panose="020B0606030504020204" pitchFamily="34" charset="0"/>
                <a:ea typeface="Times New Roman" panose="02020603050405020304" pitchFamily="18" charset="0"/>
              </a:rPr>
              <a:t>treće godine </a:t>
            </a:r>
            <a:r>
              <a:rPr lang="hr-HR" sz="1600" dirty="0">
                <a:effectLst/>
                <a:latin typeface="Open Sans" panose="020B0606030504020204" pitchFamily="34" charset="0"/>
                <a:ea typeface="Times New Roman" panose="02020603050405020304" pitchFamily="18" charset="0"/>
              </a:rPr>
              <a:t>održat će se radni sastanak. U trećoj godini unosit će se podatci u bazu. Očekuje se unos i obrada 40 % od ukupno predviđenih unesenih podataka. Planirana su </a:t>
            </a:r>
            <a:r>
              <a:rPr lang="hr-HR" sz="1600" b="1" dirty="0">
                <a:effectLst/>
                <a:latin typeface="Open Sans" panose="020B0606030504020204" pitchFamily="34" charset="0"/>
                <a:ea typeface="Times New Roman" panose="02020603050405020304" pitchFamily="18" charset="0"/>
              </a:rPr>
              <a:t>dva usavršavanja </a:t>
            </a:r>
            <a:r>
              <a:rPr lang="hr-HR" sz="1600" dirty="0">
                <a:effectLst/>
                <a:latin typeface="Open Sans" panose="020B0606030504020204" pitchFamily="34" charset="0"/>
                <a:ea typeface="Times New Roman" panose="02020603050405020304" pitchFamily="18" charset="0"/>
              </a:rPr>
              <a:t>u lingvističkoj školi. Na temelju obrađenih podataka održat će se </a:t>
            </a:r>
            <a:r>
              <a:rPr lang="hr-HR" sz="1600" b="1" dirty="0">
                <a:effectLst/>
                <a:latin typeface="Open Sans" panose="020B0606030504020204" pitchFamily="34" charset="0"/>
                <a:ea typeface="Times New Roman" panose="02020603050405020304" pitchFamily="18" charset="0"/>
              </a:rPr>
              <a:t>dva izlaganja </a:t>
            </a:r>
            <a:r>
              <a:rPr lang="hr-HR" sz="1600" dirty="0">
                <a:effectLst/>
                <a:latin typeface="Open Sans" panose="020B0606030504020204" pitchFamily="34" charset="0"/>
                <a:ea typeface="Times New Roman" panose="02020603050405020304" pitchFamily="18" charset="0"/>
              </a:rPr>
              <a:t>na konferencijama i </a:t>
            </a:r>
            <a:r>
              <a:rPr lang="hr-HR" sz="1600" b="1" dirty="0">
                <a:effectLst/>
                <a:latin typeface="Open Sans" panose="020B0606030504020204" pitchFamily="34" charset="0"/>
                <a:ea typeface="Times New Roman" panose="02020603050405020304" pitchFamily="18" charset="0"/>
              </a:rPr>
              <a:t>napisati tri rada </a:t>
            </a:r>
            <a:r>
              <a:rPr lang="hr-HR" sz="1600" dirty="0">
                <a:effectLst/>
                <a:latin typeface="Open Sans" panose="020B0606030504020204" pitchFamily="34" charset="0"/>
                <a:ea typeface="Times New Roman" panose="02020603050405020304" pitchFamily="18" charset="0"/>
              </a:rPr>
              <a:t>u kojima će se obraditi semantička i sintaktička obilježja prijedloga te će se poslati za objavu u domaće časopise A1 kategorije ili strane časopise Q1 ili Q2 </a:t>
            </a:r>
            <a:r>
              <a:rPr lang="hr-HR" sz="1600" dirty="0" err="1">
                <a:effectLst/>
                <a:latin typeface="Open Sans" panose="020B0606030504020204" pitchFamily="34" charset="0"/>
                <a:ea typeface="Times New Roman" panose="02020603050405020304" pitchFamily="18" charset="0"/>
              </a:rPr>
              <a:t>kvartila</a:t>
            </a:r>
            <a:r>
              <a:rPr lang="hr-HR" sz="1600" dirty="0">
                <a:effectLst/>
                <a:latin typeface="Open Sans" panose="020B0606030504020204" pitchFamily="34" charset="0"/>
                <a:ea typeface="Times New Roman" panose="02020603050405020304" pitchFamily="18" charset="0"/>
              </a:rPr>
              <a:t> (npr. </a:t>
            </a:r>
            <a:r>
              <a:rPr lang="hr-HR" sz="1600" i="1" dirty="0">
                <a:effectLst/>
                <a:latin typeface="Open Sans" panose="020B0606030504020204" pitchFamily="34" charset="0"/>
                <a:ea typeface="Times New Roman" panose="02020603050405020304" pitchFamily="18" charset="0"/>
              </a:rPr>
              <a:t>Fluminensia</a:t>
            </a:r>
            <a:r>
              <a:rPr lang="hr-HR" sz="1600" dirty="0">
                <a:effectLst/>
                <a:latin typeface="Open Sans" panose="020B0606030504020204" pitchFamily="34" charset="0"/>
                <a:ea typeface="Times New Roman" panose="02020603050405020304" pitchFamily="18" charset="0"/>
              </a:rPr>
              <a:t>, </a:t>
            </a:r>
            <a:r>
              <a:rPr lang="hr-HR" sz="1600" i="1" dirty="0">
                <a:effectLst/>
                <a:latin typeface="Open Sans" panose="020B0606030504020204" pitchFamily="34" charset="0"/>
                <a:ea typeface="Times New Roman" panose="02020603050405020304" pitchFamily="18" charset="0"/>
              </a:rPr>
              <a:t>Journal of Slavic Linguistics</a:t>
            </a:r>
            <a:r>
              <a:rPr lang="hr-HR" sz="1600" dirty="0">
                <a:effectLst/>
                <a:latin typeface="Open Sans" panose="020B0606030504020204" pitchFamily="34" charset="0"/>
                <a:ea typeface="Times New Roman" panose="02020603050405020304" pitchFamily="18" charset="0"/>
              </a:rPr>
              <a:t>, </a:t>
            </a:r>
            <a:r>
              <a:rPr lang="hr-HR" sz="1600" i="1" dirty="0">
                <a:effectLst/>
                <a:latin typeface="Open Sans" panose="020B0606030504020204" pitchFamily="34" charset="0"/>
                <a:ea typeface="Times New Roman" panose="02020603050405020304" pitchFamily="18" charset="0"/>
              </a:rPr>
              <a:t>Folia Linguistica</a:t>
            </a:r>
            <a:r>
              <a:rPr lang="hr-HR" sz="1600" dirty="0">
                <a:effectLst/>
                <a:latin typeface="Open Sans" panose="020B0606030504020204" pitchFamily="34" charset="0"/>
                <a:ea typeface="Times New Roman" panose="02020603050405020304" pitchFamily="18" charset="0"/>
              </a:rPr>
              <a:t>) ili u zbornike s konferencija. </a:t>
            </a:r>
            <a:r>
              <a:rPr lang="hr-HR" sz="1600" b="1" dirty="0" smtClean="0">
                <a:effectLst/>
                <a:latin typeface="Open Sans" panose="020B0606030504020204" pitchFamily="34" charset="0"/>
                <a:ea typeface="Times New Roman" panose="02020603050405020304" pitchFamily="18" charset="0"/>
              </a:rPr>
              <a:t>Na </a:t>
            </a:r>
            <a:r>
              <a:rPr lang="hr-HR" sz="1600" b="1" dirty="0">
                <a:effectLst/>
                <a:latin typeface="Open Sans" panose="020B0606030504020204" pitchFamily="34" charset="0"/>
                <a:ea typeface="Times New Roman" panose="02020603050405020304" pitchFamily="18" charset="0"/>
              </a:rPr>
              <a:t>početku </a:t>
            </a:r>
            <a:r>
              <a:rPr lang="hr-HR" sz="1600" b="1" dirty="0">
                <a:solidFill>
                  <a:srgbClr val="0070C0"/>
                </a:solidFill>
                <a:effectLst/>
                <a:latin typeface="Open Sans" panose="020B0606030504020204" pitchFamily="34" charset="0"/>
                <a:ea typeface="Times New Roman" panose="02020603050405020304" pitchFamily="18" charset="0"/>
              </a:rPr>
              <a:t>četvrte godine:</a:t>
            </a:r>
            <a:r>
              <a:rPr lang="hr-HR" sz="1600" dirty="0">
                <a:solidFill>
                  <a:srgbClr val="0070C0"/>
                </a:solidFill>
                <a:effectLst/>
                <a:latin typeface="Open Sans" panose="020B0606030504020204" pitchFamily="34" charset="0"/>
                <a:ea typeface="Times New Roman" panose="02020603050405020304" pitchFamily="18" charset="0"/>
              </a:rPr>
              <a:t> </a:t>
            </a:r>
            <a:r>
              <a:rPr lang="hr-HR" sz="1600" b="1" dirty="0">
                <a:effectLst/>
                <a:latin typeface="Open Sans" panose="020B0606030504020204" pitchFamily="34" charset="0"/>
                <a:ea typeface="Times New Roman" panose="02020603050405020304" pitchFamily="18" charset="0"/>
              </a:rPr>
              <a:t>radni sastanak</a:t>
            </a:r>
            <a:r>
              <a:rPr lang="hr-HR" sz="1600" dirty="0">
                <a:effectLst/>
                <a:latin typeface="Open Sans" panose="020B0606030504020204" pitchFamily="34" charset="0"/>
                <a:ea typeface="Times New Roman" panose="02020603050405020304" pitchFamily="18" charset="0"/>
              </a:rPr>
              <a:t> na kojem će se provjeriti tempo unošenja podataka u bazu te će se u četvrtoj godini nastaviti unos i obrada podataka u bazi. Održat će se </a:t>
            </a:r>
            <a:r>
              <a:rPr lang="hr-HR" sz="1600" b="1" dirty="0">
                <a:effectLst/>
                <a:latin typeface="Open Sans" panose="020B0606030504020204" pitchFamily="34" charset="0"/>
                <a:ea typeface="Times New Roman" panose="02020603050405020304" pitchFamily="18" charset="0"/>
              </a:rPr>
              <a:t>dva izlaganja</a:t>
            </a:r>
            <a:r>
              <a:rPr lang="hr-HR" sz="1600" dirty="0">
                <a:effectLst/>
                <a:latin typeface="Open Sans" panose="020B0606030504020204" pitchFamily="34" charset="0"/>
                <a:ea typeface="Times New Roman" panose="02020603050405020304" pitchFamily="18" charset="0"/>
              </a:rPr>
              <a:t> na konferencijama i napisat će se </a:t>
            </a:r>
            <a:r>
              <a:rPr lang="hr-HR" sz="1600" b="1" dirty="0">
                <a:effectLst/>
                <a:latin typeface="Open Sans" panose="020B0606030504020204" pitchFamily="34" charset="0"/>
                <a:ea typeface="Times New Roman" panose="02020603050405020304" pitchFamily="18" charset="0"/>
              </a:rPr>
              <a:t>dva znanstvena rada</a:t>
            </a:r>
            <a:r>
              <a:rPr lang="hr-HR" sz="1600" dirty="0">
                <a:effectLst/>
                <a:latin typeface="Open Sans" panose="020B0606030504020204" pitchFamily="34" charset="0"/>
                <a:ea typeface="Times New Roman" panose="02020603050405020304" pitchFamily="18" charset="0"/>
              </a:rPr>
              <a:t> koja će se poslati u časopise najviše kakvoće ili u zbornike. Organizirat će se </a:t>
            </a:r>
            <a:r>
              <a:rPr lang="hr-HR" sz="1600" b="1" dirty="0">
                <a:effectLst/>
                <a:latin typeface="Open Sans" panose="020B0606030504020204" pitchFamily="34" charset="0"/>
                <a:ea typeface="Times New Roman" panose="02020603050405020304" pitchFamily="18" charset="0"/>
              </a:rPr>
              <a:t>okrugli stol </a:t>
            </a:r>
            <a:r>
              <a:rPr lang="hr-HR" sz="1600" dirty="0">
                <a:effectLst/>
                <a:latin typeface="Open Sans" panose="020B0606030504020204" pitchFamily="34" charset="0"/>
                <a:ea typeface="Times New Roman" panose="02020603050405020304" pitchFamily="18" charset="0"/>
              </a:rPr>
              <a:t>na kojem će se rekapitulirati učinjeno, prikazati nove spoznaje u istraživanjima prijedloga te predvidjeti daljnja istraživanja. Prilozi za okrugli stol prikupit će se i urediti kao </a:t>
            </a:r>
            <a:r>
              <a:rPr lang="hr-HR" sz="1600" b="1" dirty="0">
                <a:effectLst/>
                <a:latin typeface="Open Sans" panose="020B0606030504020204" pitchFamily="34" charset="0"/>
                <a:ea typeface="Times New Roman" panose="02020603050405020304" pitchFamily="18" charset="0"/>
              </a:rPr>
              <a:t>zbornik radova</a:t>
            </a:r>
            <a:r>
              <a:rPr lang="hr-HR" sz="1600" dirty="0">
                <a:effectLst/>
                <a:latin typeface="Open Sans" panose="020B0606030504020204" pitchFamily="34" charset="0"/>
                <a:ea typeface="Times New Roman" panose="02020603050405020304" pitchFamily="18" charset="0"/>
              </a:rPr>
              <a:t>.</a:t>
            </a:r>
            <a:endParaRPr lang="hr-HR"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250112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B865B-407C-B560-F23F-D25DB966D133}"/>
              </a:ext>
            </a:extLst>
          </p:cNvPr>
          <p:cNvSpPr>
            <a:spLocks noGrp="1"/>
          </p:cNvSpPr>
          <p:nvPr>
            <p:ph type="title"/>
          </p:nvPr>
        </p:nvSpPr>
        <p:spPr/>
        <p:txBody>
          <a:bodyPr/>
          <a:lstStyle/>
          <a:p>
            <a:endParaRPr lang="hr-HR"/>
          </a:p>
        </p:txBody>
      </p:sp>
      <p:sp>
        <p:nvSpPr>
          <p:cNvPr id="3" name="Content Placeholder 2">
            <a:extLst>
              <a:ext uri="{FF2B5EF4-FFF2-40B4-BE49-F238E27FC236}">
                <a16:creationId xmlns:a16="http://schemas.microsoft.com/office/drawing/2014/main" id="{B51A27E1-59C4-3101-EF36-7A01E61A4CC2}"/>
              </a:ext>
            </a:extLst>
          </p:cNvPr>
          <p:cNvSpPr>
            <a:spLocks noGrp="1"/>
          </p:cNvSpPr>
          <p:nvPr>
            <p:ph idx="1"/>
          </p:nvPr>
        </p:nvSpPr>
        <p:spPr/>
        <p:txBody>
          <a:bodyPr>
            <a:normAutofit fontScale="92500"/>
          </a:bodyPr>
          <a:lstStyle/>
          <a:p>
            <a:pPr marL="0" indent="0" algn="just">
              <a:buNone/>
            </a:pPr>
            <a:r>
              <a:rPr lang="hr-HR" sz="2200" b="1" dirty="0">
                <a:solidFill>
                  <a:srgbClr val="0070C0"/>
                </a:solidFill>
                <a:effectLst/>
                <a:latin typeface="Open Sans" panose="020B0606030504020204" pitchFamily="34" charset="0"/>
                <a:ea typeface="Times New Roman" panose="02020603050405020304" pitchFamily="18" charset="0"/>
              </a:rPr>
              <a:t>C2. Razviti bazu prijedloga u kojoj će se prijedlozi prikazati na uniforman način.</a:t>
            </a:r>
            <a:endParaRPr lang="hr-HR" sz="2200" b="1" dirty="0">
              <a:solidFill>
                <a:srgbClr val="0070C0"/>
              </a:solidFill>
              <a:effectLst/>
              <a:latin typeface="Times New Roman" panose="02020603050405020304" pitchFamily="18" charset="0"/>
              <a:ea typeface="Times New Roman" panose="02020603050405020304" pitchFamily="18" charset="0"/>
            </a:endParaRPr>
          </a:p>
          <a:p>
            <a:pPr algn="just"/>
            <a:r>
              <a:rPr lang="hr-HR" sz="2200" b="1" dirty="0">
                <a:effectLst/>
                <a:latin typeface="Open Sans" panose="020B0606030504020204" pitchFamily="34" charset="0"/>
                <a:ea typeface="Times New Roman" panose="02020603050405020304" pitchFamily="18" charset="0"/>
              </a:rPr>
              <a:t>Izrada baze i sučelja predviđena je od 9. do 12. mjeseca </a:t>
            </a:r>
            <a:r>
              <a:rPr lang="hr-HR" sz="2200" b="1" dirty="0">
                <a:solidFill>
                  <a:schemeClr val="accent1"/>
                </a:solidFill>
                <a:effectLst/>
                <a:latin typeface="Open Sans" panose="020B0606030504020204" pitchFamily="34" charset="0"/>
                <a:ea typeface="Times New Roman" panose="02020603050405020304" pitchFamily="18" charset="0"/>
              </a:rPr>
              <a:t>prve godine </a:t>
            </a:r>
            <a:r>
              <a:rPr lang="hr-HR" sz="2200" dirty="0">
                <a:effectLst/>
                <a:latin typeface="Open Sans" panose="020B0606030504020204" pitchFamily="34" charset="0"/>
                <a:ea typeface="Times New Roman" panose="02020603050405020304" pitchFamily="18" charset="0"/>
              </a:rPr>
              <a:t>nakon što će se na radionicama predvidjeti i osmisliti polja i podatci potrebni za rad u bazi te izgled sučelja. </a:t>
            </a:r>
            <a:r>
              <a:rPr lang="hr-HR" sz="2200" b="1" dirty="0">
                <a:effectLst/>
                <a:latin typeface="Open Sans" panose="020B0606030504020204" pitchFamily="34" charset="0"/>
                <a:ea typeface="Times New Roman" panose="02020603050405020304" pitchFamily="18" charset="0"/>
              </a:rPr>
              <a:t>Na početku druge godine sučelje će na istraživačkoj radionici biti predstavljeno suradnicima</a:t>
            </a:r>
            <a:r>
              <a:rPr lang="hr-HR" sz="2200" dirty="0">
                <a:effectLst/>
                <a:latin typeface="Open Sans" panose="020B0606030504020204" pitchFamily="34" charset="0"/>
                <a:ea typeface="Times New Roman" panose="02020603050405020304" pitchFamily="18" charset="0"/>
              </a:rPr>
              <a:t> te će dobiti upute kako raditi u njemu. Točka provjere bit će unošenje manjeg broja primjera, čime će se potvrditi funkcionalnost baze i sučelja. Ako se pokažu neki nedostatci i potreba za poboljšanjem, baza i sučelje će se korigirati, a ako se baza pokaže potpuno funkcionalnom, nastavit će se s unošenjem primjera. </a:t>
            </a:r>
            <a:r>
              <a:rPr lang="hr-HR" sz="2200" b="1" dirty="0">
                <a:solidFill>
                  <a:schemeClr val="accent1"/>
                </a:solidFill>
                <a:effectLst/>
                <a:latin typeface="Open Sans" panose="020B0606030504020204" pitchFamily="34" charset="0"/>
                <a:ea typeface="Times New Roman" panose="02020603050405020304" pitchFamily="18" charset="0"/>
              </a:rPr>
              <a:t>U drugoj godini </a:t>
            </a:r>
            <a:r>
              <a:rPr lang="hr-HR" sz="2200" b="1" dirty="0">
                <a:effectLst/>
                <a:latin typeface="Open Sans" panose="020B0606030504020204" pitchFamily="34" charset="0"/>
                <a:ea typeface="Times New Roman" panose="02020603050405020304" pitchFamily="18" charset="0"/>
              </a:rPr>
              <a:t>održat će se izlaganje o izradi sučelja </a:t>
            </a:r>
            <a:r>
              <a:rPr lang="hr-HR" sz="2200" dirty="0">
                <a:effectLst/>
                <a:latin typeface="Open Sans" panose="020B0606030504020204" pitchFamily="34" charset="0"/>
                <a:ea typeface="Times New Roman" panose="02020603050405020304" pitchFamily="18" charset="0"/>
              </a:rPr>
              <a:t>te će se napisati rad na tu temu i poslati za objavu u časopis najviše kakvoće. </a:t>
            </a:r>
            <a:r>
              <a:rPr lang="hr-HR" sz="2200" b="1" dirty="0">
                <a:effectLst/>
                <a:latin typeface="Open Sans" panose="020B0606030504020204" pitchFamily="34" charset="0"/>
                <a:ea typeface="Times New Roman" panose="02020603050405020304" pitchFamily="18" charset="0"/>
              </a:rPr>
              <a:t>Krajem </a:t>
            </a:r>
            <a:r>
              <a:rPr lang="hr-HR" sz="2200" b="1" dirty="0">
                <a:solidFill>
                  <a:schemeClr val="accent1"/>
                </a:solidFill>
                <a:effectLst/>
                <a:latin typeface="Open Sans" panose="020B0606030504020204" pitchFamily="34" charset="0"/>
                <a:ea typeface="Times New Roman" panose="02020603050405020304" pitchFamily="18" charset="0"/>
              </a:rPr>
              <a:t>treće godine </a:t>
            </a:r>
            <a:r>
              <a:rPr lang="hr-HR" sz="2200" b="1" dirty="0">
                <a:effectLst/>
                <a:latin typeface="Open Sans" panose="020B0606030504020204" pitchFamily="34" charset="0"/>
                <a:ea typeface="Times New Roman" panose="02020603050405020304" pitchFamily="18" charset="0"/>
              </a:rPr>
              <a:t>osmislit će se izgled aplikacije za javnu upotrebu </a:t>
            </a:r>
            <a:r>
              <a:rPr lang="hr-HR" sz="2200" dirty="0">
                <a:effectLst/>
                <a:latin typeface="Open Sans" panose="020B0606030504020204" pitchFamily="34" charset="0"/>
                <a:ea typeface="Times New Roman" panose="02020603050405020304" pitchFamily="18" charset="0"/>
              </a:rPr>
              <a:t>s poljima i mogućnostima pregledavanja podataka te izgled zasebnog repozitorija kompleksnih prijedložnih konstrukcija. </a:t>
            </a:r>
            <a:r>
              <a:rPr lang="hr-HR" sz="2200" b="1" dirty="0">
                <a:solidFill>
                  <a:schemeClr val="accent1"/>
                </a:solidFill>
                <a:effectLst/>
                <a:latin typeface="Open Sans" panose="020B0606030504020204" pitchFamily="34" charset="0"/>
                <a:ea typeface="Times New Roman" panose="02020603050405020304" pitchFamily="18" charset="0"/>
              </a:rPr>
              <a:t>U četvrtoj godini</a:t>
            </a:r>
            <a:r>
              <a:rPr lang="hr-HR" sz="2200" b="1" dirty="0">
                <a:effectLst/>
                <a:latin typeface="Open Sans" panose="020B0606030504020204" pitchFamily="34" charset="0"/>
                <a:ea typeface="Times New Roman" panose="02020603050405020304" pitchFamily="18" charset="0"/>
              </a:rPr>
              <a:t> baza će se otvoriti javnosti </a:t>
            </a:r>
            <a:r>
              <a:rPr lang="hr-HR" sz="2200" dirty="0">
                <a:effectLst/>
                <a:latin typeface="Open Sans" panose="020B0606030504020204" pitchFamily="34" charset="0"/>
                <a:ea typeface="Times New Roman" panose="02020603050405020304" pitchFamily="18" charset="0"/>
              </a:rPr>
              <a:t>te će se održati javno predstavljanje baze.</a:t>
            </a:r>
            <a:endParaRPr lang="hr-HR" sz="2200" dirty="0">
              <a:effectLst/>
              <a:latin typeface="Times New Roman" panose="02020603050405020304" pitchFamily="18" charset="0"/>
              <a:ea typeface="Times New Roman" panose="02020603050405020304" pitchFamily="18" charset="0"/>
            </a:endParaRPr>
          </a:p>
          <a:p>
            <a:endParaRPr lang="hr-HR" dirty="0"/>
          </a:p>
        </p:txBody>
      </p:sp>
      <p:pic>
        <p:nvPicPr>
          <p:cNvPr id="2055" name="Picture 7">
            <a:extLst>
              <a:ext uri="{FF2B5EF4-FFF2-40B4-BE49-F238E27FC236}">
                <a16:creationId xmlns:a16="http://schemas.microsoft.com/office/drawing/2014/main" id="{B57D1BA5-A9D2-12EA-BE48-482E59551CAB}"/>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0237509" y="5735889"/>
            <a:ext cx="1395168" cy="580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24717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B865B-407C-B560-F23F-D25DB966D133}"/>
              </a:ext>
            </a:extLst>
          </p:cNvPr>
          <p:cNvSpPr>
            <a:spLocks noGrp="1"/>
          </p:cNvSpPr>
          <p:nvPr>
            <p:ph type="title"/>
          </p:nvPr>
        </p:nvSpPr>
        <p:spPr/>
        <p:txBody>
          <a:bodyPr/>
          <a:lstStyle/>
          <a:p>
            <a:endParaRPr lang="hr-HR"/>
          </a:p>
        </p:txBody>
      </p:sp>
      <p:sp>
        <p:nvSpPr>
          <p:cNvPr id="3" name="Content Placeholder 2">
            <a:extLst>
              <a:ext uri="{FF2B5EF4-FFF2-40B4-BE49-F238E27FC236}">
                <a16:creationId xmlns:a16="http://schemas.microsoft.com/office/drawing/2014/main" id="{B51A27E1-59C4-3101-EF36-7A01E61A4CC2}"/>
              </a:ext>
            </a:extLst>
          </p:cNvPr>
          <p:cNvSpPr>
            <a:spLocks noGrp="1"/>
          </p:cNvSpPr>
          <p:nvPr>
            <p:ph idx="1"/>
          </p:nvPr>
        </p:nvSpPr>
        <p:spPr>
          <a:xfrm>
            <a:off x="426129" y="257452"/>
            <a:ext cx="11398928" cy="6471822"/>
          </a:xfrm>
        </p:spPr>
        <p:txBody>
          <a:bodyPr>
            <a:normAutofit fontScale="92500"/>
          </a:bodyPr>
          <a:lstStyle/>
          <a:p>
            <a:pPr marL="0" indent="0">
              <a:buNone/>
            </a:pPr>
            <a:r>
              <a:rPr lang="hr-HR" sz="2200" b="1" dirty="0">
                <a:solidFill>
                  <a:srgbClr val="0070C0"/>
                </a:solidFill>
                <a:effectLst/>
                <a:latin typeface="Open Sans" panose="020B0606030504020204" pitchFamily="34" charset="0"/>
                <a:ea typeface="Times New Roman" panose="02020603050405020304" pitchFamily="18" charset="0"/>
              </a:rPr>
              <a:t>C3. Istražiti kompleksne prijedložne konstrukcije i napraviti njihov repozitorij.</a:t>
            </a:r>
            <a:endParaRPr lang="hr-HR" sz="2200" b="1" dirty="0">
              <a:solidFill>
                <a:srgbClr val="0070C0"/>
              </a:solidFill>
              <a:effectLst/>
              <a:latin typeface="Times New Roman" panose="02020603050405020304" pitchFamily="18" charset="0"/>
              <a:ea typeface="Times New Roman" panose="02020603050405020304" pitchFamily="18" charset="0"/>
            </a:endParaRPr>
          </a:p>
          <a:p>
            <a:r>
              <a:rPr lang="hr-HR" sz="2200" dirty="0">
                <a:effectLst/>
                <a:latin typeface="Open Sans" panose="020B0606030504020204" pitchFamily="34" charset="0"/>
                <a:ea typeface="Times New Roman" panose="02020603050405020304" pitchFamily="18" charset="0"/>
              </a:rPr>
              <a:t>Rad na trećem cilju </a:t>
            </a:r>
            <a:r>
              <a:rPr lang="hr-HR" sz="2200" b="1" dirty="0">
                <a:effectLst/>
                <a:latin typeface="Open Sans" panose="020B0606030504020204" pitchFamily="34" charset="0"/>
                <a:ea typeface="Times New Roman" panose="02020603050405020304" pitchFamily="18" charset="0"/>
              </a:rPr>
              <a:t>započet će u </a:t>
            </a:r>
            <a:r>
              <a:rPr lang="hr-HR" sz="2200" b="1" dirty="0">
                <a:solidFill>
                  <a:srgbClr val="0070C0"/>
                </a:solidFill>
                <a:effectLst/>
                <a:latin typeface="Open Sans" panose="020B0606030504020204" pitchFamily="34" charset="0"/>
                <a:ea typeface="Times New Roman" panose="02020603050405020304" pitchFamily="18" charset="0"/>
              </a:rPr>
              <a:t>drugoj godini</a:t>
            </a:r>
            <a:r>
              <a:rPr lang="hr-HR" sz="2200" dirty="0">
                <a:effectLst/>
                <a:latin typeface="Open Sans" panose="020B0606030504020204" pitchFamily="34" charset="0"/>
                <a:ea typeface="Times New Roman" panose="02020603050405020304" pitchFamily="18" charset="0"/>
              </a:rPr>
              <a:t>, kada će biti održana </a:t>
            </a:r>
            <a:r>
              <a:rPr lang="hr-HR" sz="2200" b="1" dirty="0">
                <a:effectLst/>
                <a:latin typeface="Open Sans" panose="020B0606030504020204" pitchFamily="34" charset="0"/>
                <a:ea typeface="Times New Roman" panose="02020603050405020304" pitchFamily="18" charset="0"/>
              </a:rPr>
              <a:t>radionica o kompleksnim prijedložnim konstrukcijama </a:t>
            </a:r>
            <a:r>
              <a:rPr lang="hr-HR" sz="2200" dirty="0">
                <a:effectLst/>
                <a:latin typeface="Open Sans" panose="020B0606030504020204" pitchFamily="34" charset="0"/>
                <a:ea typeface="Times New Roman" panose="02020603050405020304" pitchFamily="18" charset="0"/>
              </a:rPr>
              <a:t>na kojoj će biti predstavljene upotrebe prijedloga u takvim jedinicama koje su neodvojiva cjelina pa im se i značenje određuje kao jedinstvenoj cjelini, a ne po dijelovima. Posebna će pozornost biti posvećena glagolsko-prijedložnim konstrukcijama jer su istraživanja takvih konstrukcija u hrvatskom jeziku tek novijeg datuma. Na temelju zaključaka s radionice izradit će se </a:t>
            </a:r>
            <a:r>
              <a:rPr lang="hr-HR" sz="2200" b="1" dirty="0">
                <a:effectLst/>
                <a:latin typeface="Open Sans" panose="020B0606030504020204" pitchFamily="34" charset="0"/>
                <a:ea typeface="Times New Roman" panose="02020603050405020304" pitchFamily="18" charset="0"/>
              </a:rPr>
              <a:t>prijedlog obrade kompleksnih prijedložnih konstrukcija u bazi </a:t>
            </a:r>
            <a:r>
              <a:rPr lang="hr-HR" sz="2200" dirty="0">
                <a:effectLst/>
                <a:latin typeface="Open Sans" panose="020B0606030504020204" pitchFamily="34" charset="0"/>
                <a:ea typeface="Times New Roman" panose="02020603050405020304" pitchFamily="18" charset="0"/>
              </a:rPr>
              <a:t>te će se konstrukcije izdvojene do tog trenutka početi obrađivati u za to predviđeno polje po zadanom predlošku i nastavit će se obrađivati tako u ostatku rada na bazi. Točka provjere bit će početak obrade na predviđen način, koji će potvrditi je li predviđen opis dobar za daljnji nastavak ili treba napraviti korekcije. Na temelju teorijskih istraživanja </a:t>
            </a:r>
            <a:r>
              <a:rPr lang="hr-HR" sz="2200" b="1" dirty="0">
                <a:effectLst/>
                <a:latin typeface="Open Sans" panose="020B0606030504020204" pitchFamily="34" charset="0"/>
                <a:ea typeface="Times New Roman" panose="02020603050405020304" pitchFamily="18" charset="0"/>
              </a:rPr>
              <a:t>održat će se izlaganje na konferenciji i napisat će se znanstveni rad </a:t>
            </a:r>
            <a:r>
              <a:rPr lang="hr-HR" sz="2200" dirty="0">
                <a:effectLst/>
                <a:latin typeface="Open Sans" panose="020B0606030504020204" pitchFamily="34" charset="0"/>
                <a:ea typeface="Times New Roman" panose="02020603050405020304" pitchFamily="18" charset="0"/>
              </a:rPr>
              <a:t>koji će se poslati u domaći časopis A1 kategorije ili strani časopis Q1 ili Q2 </a:t>
            </a:r>
            <a:r>
              <a:rPr lang="hr-HR" sz="2200" dirty="0" err="1">
                <a:effectLst/>
                <a:latin typeface="Open Sans" panose="020B0606030504020204" pitchFamily="34" charset="0"/>
                <a:ea typeface="Times New Roman" panose="02020603050405020304" pitchFamily="18" charset="0"/>
              </a:rPr>
              <a:t>kvartila</a:t>
            </a:r>
            <a:r>
              <a:rPr lang="hr-HR" sz="2200" dirty="0">
                <a:effectLst/>
                <a:latin typeface="Open Sans" panose="020B0606030504020204" pitchFamily="34" charset="0"/>
                <a:ea typeface="Times New Roman" panose="02020603050405020304" pitchFamily="18" charset="0"/>
              </a:rPr>
              <a:t> (npr. </a:t>
            </a:r>
            <a:r>
              <a:rPr lang="hr-HR" sz="2200" i="1" dirty="0">
                <a:effectLst/>
                <a:latin typeface="Open Sans" panose="020B0606030504020204" pitchFamily="34" charset="0"/>
                <a:ea typeface="Times New Roman" panose="02020603050405020304" pitchFamily="18" charset="0"/>
              </a:rPr>
              <a:t>Applied </a:t>
            </a:r>
            <a:r>
              <a:rPr lang="hr-HR" sz="2200" i="1" dirty="0" err="1">
                <a:effectLst/>
                <a:latin typeface="Open Sans" panose="020B0606030504020204" pitchFamily="34" charset="0"/>
                <a:ea typeface="Times New Roman" panose="02020603050405020304" pitchFamily="18" charset="0"/>
              </a:rPr>
              <a:t>Linguistics</a:t>
            </a:r>
            <a:r>
              <a:rPr lang="hr-HR" sz="2200" i="1" dirty="0">
                <a:effectLst/>
                <a:latin typeface="Open Sans" panose="020B0606030504020204" pitchFamily="34" charset="0"/>
                <a:ea typeface="Times New Roman" panose="02020603050405020304" pitchFamily="18" charset="0"/>
              </a:rPr>
              <a:t> </a:t>
            </a:r>
            <a:r>
              <a:rPr lang="hr-HR" sz="2200" i="1" dirty="0" err="1">
                <a:effectLst/>
                <a:latin typeface="Open Sans" panose="020B0606030504020204" pitchFamily="34" charset="0"/>
                <a:ea typeface="Times New Roman" panose="02020603050405020304" pitchFamily="18" charset="0"/>
              </a:rPr>
              <a:t>Review</a:t>
            </a:r>
            <a:r>
              <a:rPr lang="hr-HR" sz="2200" dirty="0">
                <a:effectLst/>
                <a:latin typeface="Open Sans" panose="020B0606030504020204" pitchFamily="34" charset="0"/>
                <a:ea typeface="Times New Roman" panose="02020603050405020304" pitchFamily="18" charset="0"/>
              </a:rPr>
              <a:t>) ili u zbornik radova s konferencije. </a:t>
            </a:r>
            <a:r>
              <a:rPr lang="hr-HR" sz="2200" b="1" dirty="0">
                <a:solidFill>
                  <a:srgbClr val="0070C0"/>
                </a:solidFill>
                <a:effectLst/>
                <a:latin typeface="Open Sans" panose="020B0606030504020204" pitchFamily="34" charset="0"/>
                <a:ea typeface="Times New Roman" panose="02020603050405020304" pitchFamily="18" charset="0"/>
              </a:rPr>
              <a:t>U trećoj godini </a:t>
            </a:r>
            <a:r>
              <a:rPr lang="hr-HR" sz="2200" dirty="0">
                <a:effectLst/>
                <a:latin typeface="Open Sans" panose="020B0606030504020204" pitchFamily="34" charset="0"/>
                <a:ea typeface="Times New Roman" panose="02020603050405020304" pitchFamily="18" charset="0"/>
              </a:rPr>
              <a:t>glagolsko-prijedložne konstrukcije </a:t>
            </a:r>
            <a:r>
              <a:rPr lang="hr-HR" sz="2200" b="1" dirty="0">
                <a:effectLst/>
                <a:latin typeface="Open Sans" panose="020B0606030504020204" pitchFamily="34" charset="0"/>
                <a:ea typeface="Times New Roman" panose="02020603050405020304" pitchFamily="18" charset="0"/>
              </a:rPr>
              <a:t>obrađivat će </a:t>
            </a:r>
            <a:r>
              <a:rPr lang="hr-HR" sz="2200" dirty="0">
                <a:effectLst/>
                <a:latin typeface="Open Sans" panose="020B0606030504020204" pitchFamily="34" charset="0"/>
                <a:ea typeface="Times New Roman" panose="02020603050405020304" pitchFamily="18" charset="0"/>
              </a:rPr>
              <a:t>se na predviđen način te će se na temelju istraživanja u bazi </a:t>
            </a:r>
            <a:r>
              <a:rPr lang="hr-HR" sz="2200" b="1" dirty="0">
                <a:effectLst/>
                <a:latin typeface="Open Sans" panose="020B0606030504020204" pitchFamily="34" charset="0"/>
                <a:ea typeface="Times New Roman" panose="02020603050405020304" pitchFamily="18" charset="0"/>
              </a:rPr>
              <a:t>održati izlaganje na konferenciji i napisat će se rad</a:t>
            </a:r>
            <a:r>
              <a:rPr lang="hr-HR" sz="2200" dirty="0">
                <a:effectLst/>
                <a:latin typeface="Open Sans" panose="020B0606030504020204" pitchFamily="34" charset="0"/>
                <a:ea typeface="Times New Roman" panose="02020603050405020304" pitchFamily="18" charset="0"/>
              </a:rPr>
              <a:t> o kompleksnim prijedložnim konstrukcijama i poslati u objavu. </a:t>
            </a:r>
            <a:r>
              <a:rPr lang="hr-HR" sz="2200" b="1" dirty="0">
                <a:solidFill>
                  <a:srgbClr val="0070C0"/>
                </a:solidFill>
                <a:effectLst/>
                <a:latin typeface="Open Sans" panose="020B0606030504020204" pitchFamily="34" charset="0"/>
                <a:ea typeface="Times New Roman" panose="02020603050405020304" pitchFamily="18" charset="0"/>
              </a:rPr>
              <a:t>Tijekom četvrte godine </a:t>
            </a:r>
            <a:r>
              <a:rPr lang="hr-HR" sz="2200" dirty="0">
                <a:effectLst/>
                <a:latin typeface="Open Sans" panose="020B0606030504020204" pitchFamily="34" charset="0"/>
                <a:ea typeface="Times New Roman" panose="02020603050405020304" pitchFamily="18" charset="0"/>
              </a:rPr>
              <a:t>nastavit će se </a:t>
            </a:r>
            <a:r>
              <a:rPr lang="hr-HR" sz="2200" b="1" dirty="0">
                <a:effectLst/>
                <a:latin typeface="Open Sans" panose="020B0606030504020204" pitchFamily="34" charset="0"/>
                <a:ea typeface="Times New Roman" panose="02020603050405020304" pitchFamily="18" charset="0"/>
              </a:rPr>
              <a:t>obrada</a:t>
            </a:r>
            <a:r>
              <a:rPr lang="hr-HR" sz="2200" dirty="0">
                <a:effectLst/>
                <a:latin typeface="Open Sans" panose="020B0606030504020204" pitchFamily="34" charset="0"/>
                <a:ea typeface="Times New Roman" panose="02020603050405020304" pitchFamily="18" charset="0"/>
              </a:rPr>
              <a:t> glagolsko-prijedložnih konstrukcija. Održat će se </a:t>
            </a:r>
            <a:r>
              <a:rPr lang="hr-HR" sz="2200" b="1" dirty="0">
                <a:effectLst/>
                <a:latin typeface="Open Sans" panose="020B0606030504020204" pitchFamily="34" charset="0"/>
                <a:ea typeface="Times New Roman" panose="02020603050405020304" pitchFamily="18" charset="0"/>
              </a:rPr>
              <a:t>izlaganje na konferenciji o kompleksnim prijedložnim konstrukcijama te će se na tu temu napisati rad </a:t>
            </a:r>
            <a:r>
              <a:rPr lang="hr-HR" sz="2200" dirty="0">
                <a:effectLst/>
                <a:latin typeface="Open Sans" panose="020B0606030504020204" pitchFamily="34" charset="0"/>
                <a:ea typeface="Times New Roman" panose="02020603050405020304" pitchFamily="18" charset="0"/>
              </a:rPr>
              <a:t>i poslati u objavu. Kao zaseban dio baze otvorene za javnost u četvrtoj godini ekscerpirat će se kompleksne prijedložne konstrukcije.</a:t>
            </a:r>
            <a:endParaRPr lang="hr-HR" sz="2200" dirty="0">
              <a:effectLst/>
              <a:latin typeface="Times New Roman" panose="02020603050405020304" pitchFamily="18" charset="0"/>
              <a:ea typeface="Times New Roman" panose="02020603050405020304" pitchFamily="18" charset="0"/>
            </a:endParaRPr>
          </a:p>
          <a:p>
            <a:endParaRPr lang="hr-HR" dirty="0"/>
          </a:p>
        </p:txBody>
      </p:sp>
      <p:pic>
        <p:nvPicPr>
          <p:cNvPr id="2055" name="Picture 7">
            <a:extLst>
              <a:ext uri="{FF2B5EF4-FFF2-40B4-BE49-F238E27FC236}">
                <a16:creationId xmlns:a16="http://schemas.microsoft.com/office/drawing/2014/main" id="{B57D1BA5-A9D2-12EA-BE48-482E59551CAB}"/>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0237509" y="5735889"/>
            <a:ext cx="1395168" cy="580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8823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B865B-407C-B560-F23F-D25DB966D133}"/>
              </a:ext>
            </a:extLst>
          </p:cNvPr>
          <p:cNvSpPr>
            <a:spLocks noGrp="1"/>
          </p:cNvSpPr>
          <p:nvPr>
            <p:ph type="title"/>
          </p:nvPr>
        </p:nvSpPr>
        <p:spPr/>
        <p:txBody>
          <a:bodyPr/>
          <a:lstStyle/>
          <a:p>
            <a:endParaRPr lang="hr-HR"/>
          </a:p>
        </p:txBody>
      </p:sp>
      <p:sp>
        <p:nvSpPr>
          <p:cNvPr id="3" name="Content Placeholder 2">
            <a:extLst>
              <a:ext uri="{FF2B5EF4-FFF2-40B4-BE49-F238E27FC236}">
                <a16:creationId xmlns:a16="http://schemas.microsoft.com/office/drawing/2014/main" id="{B51A27E1-59C4-3101-EF36-7A01E61A4CC2}"/>
              </a:ext>
            </a:extLst>
          </p:cNvPr>
          <p:cNvSpPr>
            <a:spLocks noGrp="1"/>
          </p:cNvSpPr>
          <p:nvPr>
            <p:ph idx="1"/>
          </p:nvPr>
        </p:nvSpPr>
        <p:spPr>
          <a:xfrm>
            <a:off x="559323" y="541373"/>
            <a:ext cx="10794477" cy="6038536"/>
          </a:xfrm>
        </p:spPr>
        <p:txBody>
          <a:bodyPr>
            <a:normAutofit fontScale="92500"/>
          </a:bodyPr>
          <a:lstStyle/>
          <a:p>
            <a:pPr marL="0" indent="0" algn="just">
              <a:buNone/>
            </a:pPr>
            <a:r>
              <a:rPr lang="hr-HR" sz="2400" b="1" dirty="0">
                <a:solidFill>
                  <a:srgbClr val="0070C0"/>
                </a:solidFill>
                <a:effectLst/>
                <a:latin typeface="Open Sans" panose="020B0606030504020204" pitchFamily="34" charset="0"/>
                <a:ea typeface="Times New Roman" panose="02020603050405020304" pitchFamily="18" charset="0"/>
              </a:rPr>
              <a:t>C4. Usporediti odnos doslovnog i prenesenog značenja u prijedložnoj upotrebi.</a:t>
            </a:r>
            <a:endParaRPr lang="hr-HR" sz="2400" b="1" dirty="0">
              <a:solidFill>
                <a:srgbClr val="0070C0"/>
              </a:solidFill>
              <a:effectLst/>
              <a:latin typeface="Times New Roman" panose="02020603050405020304" pitchFamily="18" charset="0"/>
              <a:ea typeface="Times New Roman" panose="02020603050405020304" pitchFamily="18" charset="0"/>
            </a:endParaRPr>
          </a:p>
          <a:p>
            <a:pPr algn="just"/>
            <a:r>
              <a:rPr lang="hr-HR" sz="2400" dirty="0">
                <a:effectLst/>
                <a:latin typeface="Open Sans" panose="020B0606030504020204" pitchFamily="34" charset="0"/>
                <a:ea typeface="Times New Roman" panose="02020603050405020304" pitchFamily="18" charset="0"/>
              </a:rPr>
              <a:t>S obzirom na važnost odnosa doslovnog i prenesenog značenja u određivanju značenja prijedloga rad na cilju C4 počet će u </a:t>
            </a:r>
            <a:r>
              <a:rPr lang="hr-HR" sz="2400" b="1" dirty="0">
                <a:solidFill>
                  <a:schemeClr val="accent1"/>
                </a:solidFill>
                <a:effectLst/>
                <a:latin typeface="Open Sans" panose="020B0606030504020204" pitchFamily="34" charset="0"/>
                <a:ea typeface="Times New Roman" panose="02020603050405020304" pitchFamily="18" charset="0"/>
              </a:rPr>
              <a:t>prvoj godini </a:t>
            </a:r>
            <a:r>
              <a:rPr lang="hr-HR" sz="2400" b="1" dirty="0">
                <a:effectLst/>
                <a:latin typeface="Open Sans" panose="020B0606030504020204" pitchFamily="34" charset="0"/>
                <a:ea typeface="Times New Roman" panose="02020603050405020304" pitchFamily="18" charset="0"/>
              </a:rPr>
              <a:t>pregledom relevantne literature o odnosu konkretnog, apstraktnog i prenesenog </a:t>
            </a:r>
            <a:r>
              <a:rPr lang="hr-HR" sz="2400" dirty="0">
                <a:effectLst/>
                <a:latin typeface="Open Sans" panose="020B0606030504020204" pitchFamily="34" charset="0"/>
                <a:ea typeface="Times New Roman" panose="02020603050405020304" pitchFamily="18" charset="0"/>
              </a:rPr>
              <a:t>u kontekstu obrade prijedloga u bazi te izvješćem o teorijskim spoznajama koje će se uzeti u obzir pri osmišljavanju baze. </a:t>
            </a:r>
            <a:r>
              <a:rPr lang="hr-HR" sz="2400" b="1" dirty="0">
                <a:solidFill>
                  <a:schemeClr val="accent1"/>
                </a:solidFill>
                <a:effectLst/>
                <a:latin typeface="Open Sans" panose="020B0606030504020204" pitchFamily="34" charset="0"/>
                <a:ea typeface="Times New Roman" panose="02020603050405020304" pitchFamily="18" charset="0"/>
              </a:rPr>
              <a:t>U drugoj godini </a:t>
            </a:r>
            <a:r>
              <a:rPr lang="hr-HR" sz="2400" dirty="0">
                <a:effectLst/>
                <a:latin typeface="Open Sans" panose="020B0606030504020204" pitchFamily="34" charset="0"/>
                <a:ea typeface="Times New Roman" panose="02020603050405020304" pitchFamily="18" charset="0"/>
              </a:rPr>
              <a:t>održat će se </a:t>
            </a:r>
            <a:r>
              <a:rPr lang="hr-HR" sz="2400" b="1" dirty="0">
                <a:effectLst/>
                <a:latin typeface="Open Sans" panose="020B0606030504020204" pitchFamily="34" charset="0"/>
                <a:ea typeface="Times New Roman" panose="02020603050405020304" pitchFamily="18" charset="0"/>
              </a:rPr>
              <a:t>izlaganje</a:t>
            </a:r>
            <a:r>
              <a:rPr lang="hr-HR" sz="2400" dirty="0">
                <a:effectLst/>
                <a:latin typeface="Open Sans" panose="020B0606030504020204" pitchFamily="34" charset="0"/>
                <a:ea typeface="Times New Roman" panose="02020603050405020304" pitchFamily="18" charset="0"/>
              </a:rPr>
              <a:t> na konferenciji o metaforičkim značenjima prijedloga te će se </a:t>
            </a:r>
            <a:r>
              <a:rPr lang="hr-HR" sz="2400" b="1" dirty="0">
                <a:effectLst/>
                <a:latin typeface="Open Sans" panose="020B0606030504020204" pitchFamily="34" charset="0"/>
                <a:ea typeface="Times New Roman" panose="02020603050405020304" pitchFamily="18" charset="0"/>
              </a:rPr>
              <a:t>napisati rad </a:t>
            </a:r>
            <a:r>
              <a:rPr lang="hr-HR" sz="2400" dirty="0">
                <a:effectLst/>
                <a:latin typeface="Open Sans" panose="020B0606030504020204" pitchFamily="34" charset="0"/>
                <a:ea typeface="Times New Roman" panose="02020603050405020304" pitchFamily="18" charset="0"/>
              </a:rPr>
              <a:t>na tu temu i predati se za objavu u časopise Q1 ili Q2 </a:t>
            </a:r>
            <a:r>
              <a:rPr lang="hr-HR" sz="2400" dirty="0" err="1">
                <a:effectLst/>
                <a:latin typeface="Open Sans" panose="020B0606030504020204" pitchFamily="34" charset="0"/>
                <a:ea typeface="Times New Roman" panose="02020603050405020304" pitchFamily="18" charset="0"/>
              </a:rPr>
              <a:t>kvartila</a:t>
            </a:r>
            <a:r>
              <a:rPr lang="hr-HR" sz="2400" dirty="0">
                <a:effectLst/>
                <a:latin typeface="Open Sans" panose="020B0606030504020204" pitchFamily="34" charset="0"/>
                <a:ea typeface="Times New Roman" panose="02020603050405020304" pitchFamily="18" charset="0"/>
              </a:rPr>
              <a:t> (npr. </a:t>
            </a:r>
            <a:r>
              <a:rPr lang="hr-HR" sz="2400" i="1" dirty="0">
                <a:effectLst/>
                <a:latin typeface="Open Sans" panose="020B0606030504020204" pitchFamily="34" charset="0"/>
                <a:ea typeface="Times New Roman" panose="02020603050405020304" pitchFamily="18" charset="0"/>
              </a:rPr>
              <a:t>Applied </a:t>
            </a:r>
            <a:r>
              <a:rPr lang="hr-HR" sz="2400" i="1" dirty="0" err="1">
                <a:effectLst/>
                <a:latin typeface="Open Sans" panose="020B0606030504020204" pitchFamily="34" charset="0"/>
                <a:ea typeface="Times New Roman" panose="02020603050405020304" pitchFamily="18" charset="0"/>
              </a:rPr>
              <a:t>Linguistics</a:t>
            </a:r>
            <a:r>
              <a:rPr lang="hr-HR" sz="2400" i="1" dirty="0">
                <a:effectLst/>
                <a:latin typeface="Open Sans" panose="020B0606030504020204" pitchFamily="34" charset="0"/>
                <a:ea typeface="Times New Roman" panose="02020603050405020304" pitchFamily="18" charset="0"/>
              </a:rPr>
              <a:t> </a:t>
            </a:r>
            <a:r>
              <a:rPr lang="hr-HR" sz="2400" i="1" dirty="0" err="1">
                <a:effectLst/>
                <a:latin typeface="Open Sans" panose="020B0606030504020204" pitchFamily="34" charset="0"/>
                <a:ea typeface="Times New Roman" panose="02020603050405020304" pitchFamily="18" charset="0"/>
              </a:rPr>
              <a:t>Review</a:t>
            </a:r>
            <a:r>
              <a:rPr lang="hr-HR" sz="2400" dirty="0">
                <a:effectLst/>
                <a:latin typeface="Open Sans" panose="020B0606030504020204" pitchFamily="34" charset="0"/>
                <a:ea typeface="Times New Roman" panose="02020603050405020304" pitchFamily="18" charset="0"/>
              </a:rPr>
              <a:t>, </a:t>
            </a:r>
            <a:r>
              <a:rPr lang="hr-HR" sz="2400" i="1" dirty="0" err="1">
                <a:effectLst/>
                <a:latin typeface="Open Sans" panose="020B0606030504020204" pitchFamily="34" charset="0"/>
                <a:ea typeface="Times New Roman" panose="02020603050405020304" pitchFamily="18" charset="0"/>
              </a:rPr>
              <a:t>Slavistična</a:t>
            </a:r>
            <a:r>
              <a:rPr lang="hr-HR" sz="2400" i="1" dirty="0">
                <a:effectLst/>
                <a:latin typeface="Open Sans" panose="020B0606030504020204" pitchFamily="34" charset="0"/>
                <a:ea typeface="Times New Roman" panose="02020603050405020304" pitchFamily="18" charset="0"/>
              </a:rPr>
              <a:t> revija</a:t>
            </a:r>
            <a:r>
              <a:rPr lang="hr-HR" sz="2400" dirty="0">
                <a:effectLst/>
                <a:latin typeface="Open Sans" panose="020B0606030504020204" pitchFamily="34" charset="0"/>
                <a:ea typeface="Times New Roman" panose="02020603050405020304" pitchFamily="18" charset="0"/>
              </a:rPr>
              <a:t>). </a:t>
            </a:r>
            <a:r>
              <a:rPr lang="hr-HR" sz="2400" b="1" dirty="0">
                <a:solidFill>
                  <a:schemeClr val="accent1"/>
                </a:solidFill>
                <a:effectLst/>
                <a:latin typeface="Open Sans" panose="020B0606030504020204" pitchFamily="34" charset="0"/>
                <a:ea typeface="Times New Roman" panose="02020603050405020304" pitchFamily="18" charset="0"/>
              </a:rPr>
              <a:t>U trećoj godini </a:t>
            </a:r>
            <a:r>
              <a:rPr lang="hr-HR" sz="2400" dirty="0">
                <a:effectLst/>
                <a:latin typeface="Open Sans" panose="020B0606030504020204" pitchFamily="34" charset="0"/>
                <a:ea typeface="Times New Roman" panose="02020603050405020304" pitchFamily="18" charset="0"/>
              </a:rPr>
              <a:t>na temelju rada u bazi i teorijskih istraživanja održat će se </a:t>
            </a:r>
            <a:r>
              <a:rPr lang="hr-HR" sz="2400" b="1" dirty="0">
                <a:effectLst/>
                <a:latin typeface="Open Sans" panose="020B0606030504020204" pitchFamily="34" charset="0"/>
                <a:ea typeface="Times New Roman" panose="02020603050405020304" pitchFamily="18" charset="0"/>
              </a:rPr>
              <a:t>2 izlaganja</a:t>
            </a:r>
            <a:r>
              <a:rPr lang="hr-HR" sz="2400" dirty="0">
                <a:effectLst/>
                <a:latin typeface="Open Sans" panose="020B0606030504020204" pitchFamily="34" charset="0"/>
                <a:ea typeface="Times New Roman" panose="02020603050405020304" pitchFamily="18" charset="0"/>
              </a:rPr>
              <a:t> o metaforičkim značenjima prijedloga na konferencijama i napisat će se </a:t>
            </a:r>
            <a:r>
              <a:rPr lang="hr-HR" sz="2400" b="1" dirty="0">
                <a:effectLst/>
                <a:latin typeface="Open Sans" panose="020B0606030504020204" pitchFamily="34" charset="0"/>
                <a:ea typeface="Times New Roman" panose="02020603050405020304" pitchFamily="18" charset="0"/>
              </a:rPr>
              <a:t>rad o metaforičkim značenjima </a:t>
            </a:r>
            <a:r>
              <a:rPr lang="hr-HR" sz="2400" dirty="0">
                <a:effectLst/>
                <a:latin typeface="Open Sans" panose="020B0606030504020204" pitchFamily="34" charset="0"/>
                <a:ea typeface="Times New Roman" panose="02020603050405020304" pitchFamily="18" charset="0"/>
              </a:rPr>
              <a:t>prijedloga koji će se predati za objavu u časopis Q1 ili Q2 </a:t>
            </a:r>
            <a:r>
              <a:rPr lang="hr-HR" sz="2400" dirty="0" err="1">
                <a:effectLst/>
                <a:latin typeface="Open Sans" panose="020B0606030504020204" pitchFamily="34" charset="0"/>
                <a:ea typeface="Times New Roman" panose="02020603050405020304" pitchFamily="18" charset="0"/>
              </a:rPr>
              <a:t>kvartila</a:t>
            </a:r>
            <a:r>
              <a:rPr lang="hr-HR" sz="2400" dirty="0">
                <a:effectLst/>
                <a:latin typeface="Open Sans" panose="020B0606030504020204" pitchFamily="34" charset="0"/>
                <a:ea typeface="Times New Roman" panose="02020603050405020304" pitchFamily="18" charset="0"/>
              </a:rPr>
              <a:t> ili zbornik radova s konferencije. </a:t>
            </a:r>
            <a:r>
              <a:rPr lang="hr-HR" sz="2400" b="1" dirty="0">
                <a:solidFill>
                  <a:schemeClr val="accent1"/>
                </a:solidFill>
                <a:effectLst/>
                <a:latin typeface="Open Sans" panose="020B0606030504020204" pitchFamily="34" charset="0"/>
                <a:ea typeface="Times New Roman" panose="02020603050405020304" pitchFamily="18" charset="0"/>
              </a:rPr>
              <a:t>U četvrtoj godini </a:t>
            </a:r>
            <a:r>
              <a:rPr lang="hr-HR" sz="2400" dirty="0">
                <a:effectLst/>
                <a:latin typeface="Open Sans" panose="020B0606030504020204" pitchFamily="34" charset="0"/>
                <a:ea typeface="Times New Roman" panose="02020603050405020304" pitchFamily="18" charset="0"/>
              </a:rPr>
              <a:t>održat će se </a:t>
            </a:r>
            <a:r>
              <a:rPr lang="hr-HR" sz="2400" b="1" dirty="0">
                <a:effectLst/>
                <a:latin typeface="Open Sans" panose="020B0606030504020204" pitchFamily="34" charset="0"/>
                <a:ea typeface="Times New Roman" panose="02020603050405020304" pitchFamily="18" charset="0"/>
              </a:rPr>
              <a:t>radionica o metaforizaciji </a:t>
            </a:r>
            <a:r>
              <a:rPr lang="hr-HR" sz="2400" dirty="0">
                <a:effectLst/>
                <a:latin typeface="Open Sans" panose="020B0606030504020204" pitchFamily="34" charset="0"/>
                <a:ea typeface="Times New Roman" panose="02020603050405020304" pitchFamily="18" charset="0"/>
              </a:rPr>
              <a:t>u prijedložnoj upotrebi. Održat će se </a:t>
            </a:r>
            <a:r>
              <a:rPr lang="hr-HR" sz="2400" b="1" dirty="0">
                <a:effectLst/>
                <a:latin typeface="Open Sans" panose="020B0606030504020204" pitchFamily="34" charset="0"/>
                <a:ea typeface="Times New Roman" panose="02020603050405020304" pitchFamily="18" charset="0"/>
              </a:rPr>
              <a:t>izlaganje na konferenciji </a:t>
            </a:r>
            <a:r>
              <a:rPr lang="hr-HR" sz="2400" dirty="0">
                <a:effectLst/>
                <a:latin typeface="Open Sans" panose="020B0606030504020204" pitchFamily="34" charset="0"/>
                <a:ea typeface="Times New Roman" panose="02020603050405020304" pitchFamily="18" charset="0"/>
              </a:rPr>
              <a:t>o metaforičkim značenjima prijedloga te će se napisati </a:t>
            </a:r>
            <a:r>
              <a:rPr lang="hr-HR" sz="2400" b="1" dirty="0">
                <a:effectLst/>
                <a:latin typeface="Open Sans" panose="020B0606030504020204" pitchFamily="34" charset="0"/>
                <a:ea typeface="Times New Roman" panose="02020603050405020304" pitchFamily="18" charset="0"/>
              </a:rPr>
              <a:t>2 rada </a:t>
            </a:r>
            <a:r>
              <a:rPr lang="hr-HR" sz="2400" dirty="0">
                <a:effectLst/>
                <a:latin typeface="Open Sans" panose="020B0606030504020204" pitchFamily="34" charset="0"/>
                <a:ea typeface="Times New Roman" panose="02020603050405020304" pitchFamily="18" charset="0"/>
              </a:rPr>
              <a:t>o metaforičkim značenjima prijedloga i predat će se za objavu u časopise najviše kakvoće ili u zbornik radova s konferencije.</a:t>
            </a:r>
            <a:endParaRPr lang="hr-HR" sz="2400" dirty="0">
              <a:effectLst/>
              <a:latin typeface="Times New Roman" panose="02020603050405020304" pitchFamily="18" charset="0"/>
              <a:ea typeface="Times New Roman" panose="02020603050405020304" pitchFamily="18" charset="0"/>
            </a:endParaRPr>
          </a:p>
          <a:p>
            <a:endParaRPr lang="hr-HR" dirty="0"/>
          </a:p>
        </p:txBody>
      </p:sp>
      <p:pic>
        <p:nvPicPr>
          <p:cNvPr id="2055" name="Picture 7">
            <a:extLst>
              <a:ext uri="{FF2B5EF4-FFF2-40B4-BE49-F238E27FC236}">
                <a16:creationId xmlns:a16="http://schemas.microsoft.com/office/drawing/2014/main" id="{B57D1BA5-A9D2-12EA-BE48-482E59551CAB}"/>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0237509" y="5735889"/>
            <a:ext cx="1395168" cy="580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94547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B865B-407C-B560-F23F-D25DB966D133}"/>
              </a:ext>
            </a:extLst>
          </p:cNvPr>
          <p:cNvSpPr>
            <a:spLocks noGrp="1"/>
          </p:cNvSpPr>
          <p:nvPr>
            <p:ph type="title"/>
          </p:nvPr>
        </p:nvSpPr>
        <p:spPr/>
        <p:txBody>
          <a:bodyPr/>
          <a:lstStyle/>
          <a:p>
            <a:endParaRPr lang="hr-HR"/>
          </a:p>
        </p:txBody>
      </p:sp>
      <p:sp>
        <p:nvSpPr>
          <p:cNvPr id="3" name="Content Placeholder 2">
            <a:extLst>
              <a:ext uri="{FF2B5EF4-FFF2-40B4-BE49-F238E27FC236}">
                <a16:creationId xmlns:a16="http://schemas.microsoft.com/office/drawing/2014/main" id="{B51A27E1-59C4-3101-EF36-7A01E61A4CC2}"/>
              </a:ext>
            </a:extLst>
          </p:cNvPr>
          <p:cNvSpPr>
            <a:spLocks noGrp="1"/>
          </p:cNvSpPr>
          <p:nvPr>
            <p:ph idx="1"/>
          </p:nvPr>
        </p:nvSpPr>
        <p:spPr>
          <a:xfrm>
            <a:off x="683581" y="435006"/>
            <a:ext cx="10670219" cy="5741957"/>
          </a:xfrm>
        </p:spPr>
        <p:txBody>
          <a:bodyPr>
            <a:normAutofit lnSpcReduction="10000"/>
          </a:bodyPr>
          <a:lstStyle/>
          <a:p>
            <a:pPr marL="0" indent="0">
              <a:buNone/>
            </a:pPr>
            <a:r>
              <a:rPr lang="hr-HR" sz="2400" b="1" dirty="0" smtClean="0">
                <a:solidFill>
                  <a:srgbClr val="0070C0"/>
                </a:solidFill>
                <a:effectLst/>
                <a:latin typeface="Open Sans" panose="020B0606030504020204" pitchFamily="34" charset="0"/>
                <a:ea typeface="Times New Roman" panose="02020603050405020304" pitchFamily="18" charset="0"/>
              </a:rPr>
              <a:t>C5. Povezati </a:t>
            </a:r>
            <a:r>
              <a:rPr lang="hr-HR" sz="2400" b="1" dirty="0">
                <a:solidFill>
                  <a:srgbClr val="0070C0"/>
                </a:solidFill>
                <a:effectLst/>
                <a:latin typeface="Open Sans" panose="020B0606030504020204" pitchFamily="34" charset="0"/>
                <a:ea typeface="Times New Roman" panose="02020603050405020304" pitchFamily="18" charset="0"/>
              </a:rPr>
              <a:t>suvremena teorijska istraživanja prijedloga s primijenjenolingvističkim istraživanjima.</a:t>
            </a:r>
            <a:endParaRPr lang="hr-HR" sz="2400" b="1" dirty="0">
              <a:solidFill>
                <a:srgbClr val="0070C0"/>
              </a:solidFill>
              <a:effectLst/>
              <a:latin typeface="Times New Roman" panose="02020603050405020304" pitchFamily="18" charset="0"/>
              <a:ea typeface="Times New Roman" panose="02020603050405020304" pitchFamily="18" charset="0"/>
            </a:endParaRPr>
          </a:p>
          <a:p>
            <a:pPr algn="just"/>
            <a:r>
              <a:rPr lang="hr-HR" sz="2400" dirty="0">
                <a:effectLst/>
                <a:latin typeface="Open Sans" panose="020B0606030504020204" pitchFamily="34" charset="0"/>
                <a:ea typeface="Times New Roman" panose="02020603050405020304" pitchFamily="18" charset="0"/>
              </a:rPr>
              <a:t>Prijedložne sintagme u stranom jeziku ponekad se čine kao rezultat nasumičnog odabira i stvaraju problem u učenju jezika. Stoga je cilj projekta povezati istraživanja i rezultate s potrebama poučavanja hrvatskoga kao stranoga jezika. Ostvarivanje ovog cilja počet će </a:t>
            </a:r>
            <a:r>
              <a:rPr lang="hr-HR" sz="2400" b="1" dirty="0">
                <a:solidFill>
                  <a:schemeClr val="accent1"/>
                </a:solidFill>
                <a:effectLst/>
                <a:latin typeface="Open Sans" panose="020B0606030504020204" pitchFamily="34" charset="0"/>
                <a:ea typeface="Times New Roman" panose="02020603050405020304" pitchFamily="18" charset="0"/>
              </a:rPr>
              <a:t>u drugoj godini</a:t>
            </a:r>
            <a:r>
              <a:rPr lang="hr-HR" sz="2400" dirty="0">
                <a:effectLst/>
                <a:latin typeface="Open Sans" panose="020B0606030504020204" pitchFamily="34" charset="0"/>
                <a:ea typeface="Times New Roman" panose="02020603050405020304" pitchFamily="18" charset="0"/>
              </a:rPr>
              <a:t>, kada se baza počne popunjavati. Među obrađenim primjerima </a:t>
            </a:r>
            <a:r>
              <a:rPr lang="hr-HR" sz="2400" b="1" dirty="0">
                <a:effectLst/>
                <a:latin typeface="Open Sans" panose="020B0606030504020204" pitchFamily="34" charset="0"/>
                <a:ea typeface="Times New Roman" panose="02020603050405020304" pitchFamily="18" charset="0"/>
              </a:rPr>
              <a:t>odabirat će se oni koji su prikladni za poučavanje hrvatskoga kao stranog jezika na B razini i prilagođavat će se za primjenu u nastavi</a:t>
            </a:r>
            <a:r>
              <a:rPr lang="hr-HR" sz="2400" dirty="0">
                <a:effectLst/>
                <a:latin typeface="Open Sans" panose="020B0606030504020204" pitchFamily="34" charset="0"/>
                <a:ea typeface="Times New Roman" panose="02020603050405020304" pitchFamily="18" charset="0"/>
              </a:rPr>
              <a:t>. Taj će se posao nastaviti i u trećoj godini, kada će se izdvojeni primjeri testirati u nastavi hrvatskoga kao stranog jezika, što će biti i točka provjere kojom će se potvrditi upotrebljivost baze u nastavi. </a:t>
            </a:r>
            <a:r>
              <a:rPr lang="hr-HR" sz="2400" b="1" dirty="0">
                <a:solidFill>
                  <a:schemeClr val="accent1"/>
                </a:solidFill>
                <a:effectLst/>
                <a:latin typeface="Open Sans" panose="020B0606030504020204" pitchFamily="34" charset="0"/>
                <a:ea typeface="Times New Roman" panose="02020603050405020304" pitchFamily="18" charset="0"/>
              </a:rPr>
              <a:t>U trećoj godini </a:t>
            </a:r>
            <a:r>
              <a:rPr lang="hr-HR" sz="2400" dirty="0">
                <a:effectLst/>
                <a:latin typeface="Open Sans" panose="020B0606030504020204" pitchFamily="34" charset="0"/>
                <a:ea typeface="Times New Roman" panose="02020603050405020304" pitchFamily="18" charset="0"/>
              </a:rPr>
              <a:t>održat će se </a:t>
            </a:r>
            <a:r>
              <a:rPr lang="hr-HR" sz="2400" b="1" dirty="0">
                <a:effectLst/>
                <a:latin typeface="Open Sans" panose="020B0606030504020204" pitchFamily="34" charset="0"/>
                <a:ea typeface="Times New Roman" panose="02020603050405020304" pitchFamily="18" charset="0"/>
              </a:rPr>
              <a:t>radionica o poučavanju prijedloga u nastavi hrvatskoga kao stranog jezika</a:t>
            </a:r>
            <a:r>
              <a:rPr lang="hr-HR" sz="2400" dirty="0">
                <a:effectLst/>
                <a:latin typeface="Open Sans" panose="020B0606030504020204" pitchFamily="34" charset="0"/>
                <a:ea typeface="Times New Roman" panose="02020603050405020304" pitchFamily="18" charset="0"/>
              </a:rPr>
              <a:t>. </a:t>
            </a:r>
            <a:r>
              <a:rPr lang="hr-HR" sz="2400" b="1" dirty="0">
                <a:solidFill>
                  <a:schemeClr val="accent1"/>
                </a:solidFill>
                <a:effectLst/>
                <a:latin typeface="Open Sans" panose="020B0606030504020204" pitchFamily="34" charset="0"/>
                <a:ea typeface="Times New Roman" panose="02020603050405020304" pitchFamily="18" charset="0"/>
              </a:rPr>
              <a:t>U četvrtoj godini </a:t>
            </a:r>
            <a:r>
              <a:rPr lang="hr-HR" sz="2400" dirty="0">
                <a:effectLst/>
                <a:latin typeface="Open Sans" panose="020B0606030504020204" pitchFamily="34" charset="0"/>
                <a:ea typeface="Times New Roman" panose="02020603050405020304" pitchFamily="18" charset="0"/>
              </a:rPr>
              <a:t>i dalje će se </a:t>
            </a:r>
            <a:r>
              <a:rPr lang="hr-HR" sz="2400" b="1" dirty="0">
                <a:effectLst/>
                <a:latin typeface="Open Sans" panose="020B0606030504020204" pitchFamily="34" charset="0"/>
                <a:ea typeface="Times New Roman" panose="02020603050405020304" pitchFamily="18" charset="0"/>
              </a:rPr>
              <a:t>izdvajati primjeri </a:t>
            </a:r>
            <a:r>
              <a:rPr lang="hr-HR" sz="2400" dirty="0">
                <a:effectLst/>
                <a:latin typeface="Open Sans" panose="020B0606030504020204" pitchFamily="34" charset="0"/>
                <a:ea typeface="Times New Roman" panose="02020603050405020304" pitchFamily="18" charset="0"/>
              </a:rPr>
              <a:t>iz baze te će se na temelju izdvojenih primjera </a:t>
            </a:r>
            <a:r>
              <a:rPr lang="hr-HR" sz="2400" b="1" dirty="0">
                <a:effectLst/>
                <a:latin typeface="Open Sans" panose="020B0606030504020204" pitchFamily="34" charset="0"/>
                <a:ea typeface="Times New Roman" panose="02020603050405020304" pitchFamily="18" charset="0"/>
              </a:rPr>
              <a:t>napraviti priručnik sa zadatcima</a:t>
            </a:r>
            <a:r>
              <a:rPr lang="hr-HR" sz="2400" dirty="0">
                <a:effectLst/>
                <a:latin typeface="Open Sans" panose="020B0606030504020204" pitchFamily="34" charset="0"/>
                <a:ea typeface="Times New Roman" panose="02020603050405020304" pitchFamily="18" charset="0"/>
              </a:rPr>
              <a:t> za poučavanje prijedloga u nastavi hrvatskoga kao stranog jezika na B razini.</a:t>
            </a:r>
            <a:endParaRPr lang="hr-HR" sz="2400" dirty="0">
              <a:effectLst/>
              <a:latin typeface="Times New Roman" panose="02020603050405020304" pitchFamily="18" charset="0"/>
              <a:ea typeface="Times New Roman" panose="02020603050405020304" pitchFamily="18" charset="0"/>
            </a:endParaRPr>
          </a:p>
          <a:p>
            <a:endParaRPr lang="hr-HR" dirty="0"/>
          </a:p>
        </p:txBody>
      </p:sp>
      <p:pic>
        <p:nvPicPr>
          <p:cNvPr id="2055" name="Picture 7">
            <a:extLst>
              <a:ext uri="{FF2B5EF4-FFF2-40B4-BE49-F238E27FC236}">
                <a16:creationId xmlns:a16="http://schemas.microsoft.com/office/drawing/2014/main" id="{B57D1BA5-A9D2-12EA-BE48-482E59551CAB}"/>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0237509" y="5735889"/>
            <a:ext cx="1395168" cy="580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34888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B865B-407C-B560-F23F-D25DB966D133}"/>
              </a:ext>
            </a:extLst>
          </p:cNvPr>
          <p:cNvSpPr>
            <a:spLocks noGrp="1"/>
          </p:cNvSpPr>
          <p:nvPr>
            <p:ph type="title"/>
          </p:nvPr>
        </p:nvSpPr>
        <p:spPr/>
        <p:txBody>
          <a:bodyPr/>
          <a:lstStyle/>
          <a:p>
            <a:endParaRPr lang="hr-HR"/>
          </a:p>
        </p:txBody>
      </p:sp>
      <p:sp>
        <p:nvSpPr>
          <p:cNvPr id="3" name="Content Placeholder 2">
            <a:extLst>
              <a:ext uri="{FF2B5EF4-FFF2-40B4-BE49-F238E27FC236}">
                <a16:creationId xmlns:a16="http://schemas.microsoft.com/office/drawing/2014/main" id="{B51A27E1-59C4-3101-EF36-7A01E61A4CC2}"/>
              </a:ext>
            </a:extLst>
          </p:cNvPr>
          <p:cNvSpPr>
            <a:spLocks noGrp="1"/>
          </p:cNvSpPr>
          <p:nvPr>
            <p:ph idx="1"/>
          </p:nvPr>
        </p:nvSpPr>
        <p:spPr>
          <a:xfrm>
            <a:off x="838200" y="612559"/>
            <a:ext cx="10515600" cy="5564404"/>
          </a:xfrm>
        </p:spPr>
        <p:txBody>
          <a:bodyPr>
            <a:normAutofit/>
          </a:bodyPr>
          <a:lstStyle/>
          <a:p>
            <a:pPr algn="just"/>
            <a:r>
              <a:rPr lang="hr-HR" sz="1800" dirty="0">
                <a:effectLst/>
                <a:latin typeface="Open Sans" panose="020B0606030504020204" pitchFamily="34" charset="0"/>
                <a:ea typeface="Times New Roman" panose="02020603050405020304" pitchFamily="18" charset="0"/>
              </a:rPr>
              <a:t>Znanstveni doprinos projekta očekuje se u primijenjenom i teorijskom dijelu. </a:t>
            </a:r>
            <a:endParaRPr lang="hr-HR" sz="1800" dirty="0">
              <a:effectLst/>
              <a:latin typeface="Times New Roman" panose="02020603050405020304" pitchFamily="18" charset="0"/>
              <a:ea typeface="Times New Roman" panose="02020603050405020304" pitchFamily="18" charset="0"/>
            </a:endParaRPr>
          </a:p>
          <a:p>
            <a:pPr algn="just"/>
            <a:r>
              <a:rPr lang="hr-HR" sz="1800" dirty="0">
                <a:effectLst/>
                <a:latin typeface="Open Sans" panose="020B0606030504020204" pitchFamily="34" charset="0"/>
                <a:ea typeface="Times New Roman" panose="02020603050405020304" pitchFamily="18" charset="0"/>
              </a:rPr>
              <a:t>Teorijski doprinos projekta zasniva se na proučavanjima postojeće literature u svrhu izrade baze te na analizi rezultata same baze jer će </a:t>
            </a:r>
            <a:r>
              <a:rPr lang="hr-HR" sz="1800" dirty="0" err="1">
                <a:effectLst/>
                <a:latin typeface="Open Sans" panose="020B0606030504020204" pitchFamily="34" charset="0"/>
                <a:ea typeface="Times New Roman" panose="02020603050405020304" pitchFamily="18" charset="0"/>
              </a:rPr>
              <a:t>anotiranje</a:t>
            </a:r>
            <a:r>
              <a:rPr lang="hr-HR" sz="1800" dirty="0">
                <a:effectLst/>
                <a:latin typeface="Open Sans" panose="020B0606030504020204" pitchFamily="34" charset="0"/>
                <a:ea typeface="Times New Roman" panose="02020603050405020304" pitchFamily="18" charset="0"/>
              </a:rPr>
              <a:t> podataka na ujednačen način omogućiti i uspostavljanje veza među raznim kategorijama opisa, što će otvoriti nove istraživačke teme i potaknuti nove znanstvene spoznaje. One će se uobličiti u izlaganja na konferencijama ili znanstvene radove koji će se objavljivati u vrsnim domaćim i stranim časopisima. </a:t>
            </a:r>
          </a:p>
          <a:p>
            <a:pPr algn="just"/>
            <a:r>
              <a:rPr lang="hr-HR" sz="1800" b="1" dirty="0">
                <a:effectLst/>
                <a:latin typeface="Open Sans" panose="020B0606030504020204" pitchFamily="34" charset="0"/>
                <a:ea typeface="Times New Roman" panose="02020603050405020304" pitchFamily="18" charset="0"/>
              </a:rPr>
              <a:t>Očekuje se objavljivanje najmanje 10 radova u relevantnim domaćim i međunarodnim znanstvenim časopisima </a:t>
            </a:r>
            <a:r>
              <a:rPr lang="hr-HR" sz="1800" dirty="0">
                <a:effectLst/>
                <a:latin typeface="Open Sans" panose="020B0606030504020204" pitchFamily="34" charset="0"/>
                <a:ea typeface="Times New Roman" panose="02020603050405020304" pitchFamily="18" charset="0"/>
              </a:rPr>
              <a:t>kao što su primjerice: </a:t>
            </a:r>
            <a:r>
              <a:rPr lang="hr-HR" sz="1800" i="1" dirty="0" err="1">
                <a:effectLst/>
                <a:latin typeface="Open Sans" panose="020B0606030504020204" pitchFamily="34" charset="0"/>
                <a:ea typeface="Times New Roman" panose="02020603050405020304" pitchFamily="18" charset="0"/>
              </a:rPr>
              <a:t>Fluminensia</a:t>
            </a:r>
            <a:r>
              <a:rPr lang="hr-HR" sz="1800" dirty="0">
                <a:effectLst/>
                <a:latin typeface="Open Sans" panose="020B0606030504020204" pitchFamily="34" charset="0"/>
                <a:ea typeface="Times New Roman" panose="02020603050405020304" pitchFamily="18" charset="0"/>
              </a:rPr>
              <a:t> (A1, Q2/Q3, H indeks 5, </a:t>
            </a:r>
            <a:r>
              <a:rPr lang="hr-HR" sz="1800" dirty="0" err="1">
                <a:effectLst/>
                <a:latin typeface="Open Sans" panose="020B0606030504020204" pitchFamily="34" charset="0"/>
                <a:ea typeface="Times New Roman" panose="02020603050405020304" pitchFamily="18" charset="0"/>
              </a:rPr>
              <a:t>Scopus</a:t>
            </a:r>
            <a:r>
              <a:rPr lang="hr-HR" sz="1800" dirty="0">
                <a:effectLst/>
                <a:latin typeface="Open Sans" panose="020B0606030504020204" pitchFamily="34" charset="0"/>
                <a:ea typeface="Times New Roman" panose="02020603050405020304" pitchFamily="18" charset="0"/>
              </a:rPr>
              <a:t>, </a:t>
            </a:r>
            <a:r>
              <a:rPr lang="hr-HR" sz="1800" dirty="0" err="1">
                <a:effectLst/>
                <a:latin typeface="Open Sans" panose="020B0606030504020204" pitchFamily="34" charset="0"/>
                <a:ea typeface="Times New Roman" panose="02020603050405020304" pitchFamily="18" charset="0"/>
              </a:rPr>
              <a:t>WoS</a:t>
            </a:r>
            <a:r>
              <a:rPr lang="hr-HR" sz="1800" dirty="0">
                <a:effectLst/>
                <a:latin typeface="Open Sans" panose="020B0606030504020204" pitchFamily="34" charset="0"/>
                <a:ea typeface="Times New Roman" panose="02020603050405020304" pitchFamily="18" charset="0"/>
              </a:rPr>
              <a:t>, DOAJ), </a:t>
            </a:r>
            <a:r>
              <a:rPr lang="hr-HR" sz="1800" i="1" dirty="0">
                <a:effectLst/>
                <a:latin typeface="Open Sans" panose="020B0606030504020204" pitchFamily="34" charset="0"/>
                <a:ea typeface="Times New Roman" panose="02020603050405020304" pitchFamily="18" charset="0"/>
              </a:rPr>
              <a:t>Jezikoslovlje</a:t>
            </a:r>
            <a:r>
              <a:rPr lang="hr-HR" sz="1800" dirty="0">
                <a:effectLst/>
                <a:latin typeface="Open Sans" panose="020B0606030504020204" pitchFamily="34" charset="0"/>
                <a:ea typeface="Times New Roman" panose="02020603050405020304" pitchFamily="18" charset="0"/>
              </a:rPr>
              <a:t> (A1, Q3, H indeks 7, </a:t>
            </a:r>
            <a:r>
              <a:rPr lang="hr-HR" sz="1800" dirty="0" err="1">
                <a:effectLst/>
                <a:latin typeface="Open Sans" panose="020B0606030504020204" pitchFamily="34" charset="0"/>
                <a:ea typeface="Times New Roman" panose="02020603050405020304" pitchFamily="18" charset="0"/>
              </a:rPr>
              <a:t>Scopus</a:t>
            </a:r>
            <a:r>
              <a:rPr lang="hr-HR" sz="1800" dirty="0">
                <a:effectLst/>
                <a:latin typeface="Open Sans" panose="020B0606030504020204" pitchFamily="34" charset="0"/>
                <a:ea typeface="Times New Roman" panose="02020603050405020304" pitchFamily="18" charset="0"/>
              </a:rPr>
              <a:t>, </a:t>
            </a:r>
            <a:r>
              <a:rPr lang="hr-HR" sz="1800" dirty="0" err="1">
                <a:effectLst/>
                <a:latin typeface="Open Sans" panose="020B0606030504020204" pitchFamily="34" charset="0"/>
                <a:ea typeface="Times New Roman" panose="02020603050405020304" pitchFamily="18" charset="0"/>
              </a:rPr>
              <a:t>WoS</a:t>
            </a:r>
            <a:r>
              <a:rPr lang="hr-HR" sz="1800" dirty="0">
                <a:effectLst/>
                <a:latin typeface="Open Sans" panose="020B0606030504020204" pitchFamily="34" charset="0"/>
                <a:ea typeface="Times New Roman" panose="02020603050405020304" pitchFamily="18" charset="0"/>
              </a:rPr>
              <a:t>), </a:t>
            </a:r>
            <a:r>
              <a:rPr lang="hr-HR" sz="1800" i="1" dirty="0">
                <a:effectLst/>
                <a:latin typeface="Open Sans" panose="020B0606030504020204" pitchFamily="34" charset="0"/>
                <a:ea typeface="Times New Roman" panose="02020603050405020304" pitchFamily="18" charset="0"/>
              </a:rPr>
              <a:t>Rasprave: Časopis Instituta za hrvatski jezik i jezikoslovlje</a:t>
            </a:r>
            <a:r>
              <a:rPr lang="hr-HR" sz="1800" dirty="0">
                <a:effectLst/>
                <a:latin typeface="Open Sans" panose="020B0606030504020204" pitchFamily="34" charset="0"/>
                <a:ea typeface="Times New Roman" panose="02020603050405020304" pitchFamily="18" charset="0"/>
              </a:rPr>
              <a:t> (A1, Q3, H indeks 6, </a:t>
            </a:r>
            <a:r>
              <a:rPr lang="hr-HR" sz="1800" dirty="0" err="1">
                <a:effectLst/>
                <a:latin typeface="Open Sans" panose="020B0606030504020204" pitchFamily="34" charset="0"/>
                <a:ea typeface="Times New Roman" panose="02020603050405020304" pitchFamily="18" charset="0"/>
              </a:rPr>
              <a:t>Scopus</a:t>
            </a:r>
            <a:r>
              <a:rPr lang="hr-HR" sz="1800" dirty="0">
                <a:effectLst/>
                <a:latin typeface="Open Sans" panose="020B0606030504020204" pitchFamily="34" charset="0"/>
                <a:ea typeface="Times New Roman" panose="02020603050405020304" pitchFamily="18" charset="0"/>
              </a:rPr>
              <a:t>, </a:t>
            </a:r>
            <a:r>
              <a:rPr lang="hr-HR" sz="1800" dirty="0" err="1">
                <a:effectLst/>
                <a:latin typeface="Open Sans" panose="020B0606030504020204" pitchFamily="34" charset="0"/>
                <a:ea typeface="Times New Roman" panose="02020603050405020304" pitchFamily="18" charset="0"/>
              </a:rPr>
              <a:t>WoS</a:t>
            </a:r>
            <a:r>
              <a:rPr lang="hr-HR" sz="1800" dirty="0">
                <a:effectLst/>
                <a:latin typeface="Open Sans" panose="020B0606030504020204" pitchFamily="34" charset="0"/>
                <a:ea typeface="Times New Roman" panose="02020603050405020304" pitchFamily="18" charset="0"/>
              </a:rPr>
              <a:t>, DOAJ), </a:t>
            </a:r>
            <a:r>
              <a:rPr lang="hr-HR" sz="1800" i="1" dirty="0">
                <a:effectLst/>
                <a:latin typeface="Open Sans" panose="020B0606030504020204" pitchFamily="34" charset="0"/>
                <a:ea typeface="Times New Roman" panose="02020603050405020304" pitchFamily="18" charset="0"/>
              </a:rPr>
              <a:t>Suvremena lingvistika </a:t>
            </a:r>
            <a:r>
              <a:rPr lang="hr-HR" sz="1800" dirty="0">
                <a:effectLst/>
                <a:latin typeface="Open Sans" panose="020B0606030504020204" pitchFamily="34" charset="0"/>
                <a:ea typeface="Times New Roman" panose="02020603050405020304" pitchFamily="18" charset="0"/>
              </a:rPr>
              <a:t>(A1, Q2, H indeks 6, </a:t>
            </a:r>
            <a:r>
              <a:rPr lang="hr-HR" sz="1800" dirty="0" err="1">
                <a:effectLst/>
                <a:latin typeface="Open Sans" panose="020B0606030504020204" pitchFamily="34" charset="0"/>
                <a:ea typeface="Times New Roman" panose="02020603050405020304" pitchFamily="18" charset="0"/>
              </a:rPr>
              <a:t>Scopus</a:t>
            </a:r>
            <a:r>
              <a:rPr lang="hr-HR" sz="1800" dirty="0">
                <a:effectLst/>
                <a:latin typeface="Open Sans" panose="020B0606030504020204" pitchFamily="34" charset="0"/>
                <a:ea typeface="Times New Roman" panose="02020603050405020304" pitchFamily="18" charset="0"/>
              </a:rPr>
              <a:t>, </a:t>
            </a:r>
            <a:r>
              <a:rPr lang="hr-HR" sz="1800" dirty="0" err="1">
                <a:effectLst/>
                <a:latin typeface="Open Sans" panose="020B0606030504020204" pitchFamily="34" charset="0"/>
                <a:ea typeface="Times New Roman" panose="02020603050405020304" pitchFamily="18" charset="0"/>
              </a:rPr>
              <a:t>WoS</a:t>
            </a:r>
            <a:r>
              <a:rPr lang="hr-HR" sz="1800" dirty="0">
                <a:effectLst/>
                <a:latin typeface="Open Sans" panose="020B0606030504020204" pitchFamily="34" charset="0"/>
                <a:ea typeface="Times New Roman" panose="02020603050405020304" pitchFamily="18" charset="0"/>
              </a:rPr>
              <a:t>, DOAJ); </a:t>
            </a:r>
            <a:r>
              <a:rPr lang="hr-HR" sz="1800" i="1" dirty="0">
                <a:effectLst/>
                <a:latin typeface="Open Sans" panose="020B0606030504020204" pitchFamily="34" charset="0"/>
                <a:ea typeface="Times New Roman" panose="02020603050405020304" pitchFamily="18" charset="0"/>
              </a:rPr>
              <a:t>Acta </a:t>
            </a:r>
            <a:r>
              <a:rPr lang="hr-HR" sz="1800" i="1" dirty="0" err="1">
                <a:effectLst/>
                <a:latin typeface="Open Sans" panose="020B0606030504020204" pitchFamily="34" charset="0"/>
                <a:ea typeface="Times New Roman" panose="02020603050405020304" pitchFamily="18" charset="0"/>
              </a:rPr>
              <a:t>Linguistica</a:t>
            </a:r>
            <a:r>
              <a:rPr lang="hr-HR" sz="1800" i="1" dirty="0">
                <a:effectLst/>
                <a:latin typeface="Open Sans" panose="020B0606030504020204" pitchFamily="34" charset="0"/>
                <a:ea typeface="Times New Roman" panose="02020603050405020304" pitchFamily="18" charset="0"/>
              </a:rPr>
              <a:t> </a:t>
            </a:r>
            <a:r>
              <a:rPr lang="hr-HR" sz="1800" i="1" dirty="0" err="1">
                <a:effectLst/>
                <a:latin typeface="Open Sans" panose="020B0606030504020204" pitchFamily="34" charset="0"/>
                <a:ea typeface="Times New Roman" panose="02020603050405020304" pitchFamily="18" charset="0"/>
              </a:rPr>
              <a:t>Academica</a:t>
            </a:r>
            <a:r>
              <a:rPr lang="hr-HR" sz="1800" i="1" dirty="0">
                <a:effectLst/>
                <a:latin typeface="Open Sans" panose="020B0606030504020204" pitchFamily="34" charset="0"/>
                <a:ea typeface="Times New Roman" panose="02020603050405020304" pitchFamily="18" charset="0"/>
              </a:rPr>
              <a:t> </a:t>
            </a:r>
            <a:r>
              <a:rPr lang="hr-HR" sz="1800" dirty="0">
                <a:effectLst/>
                <a:latin typeface="Open Sans" panose="020B0606030504020204" pitchFamily="34" charset="0"/>
                <a:ea typeface="Times New Roman" panose="02020603050405020304" pitchFamily="18" charset="0"/>
              </a:rPr>
              <a:t>(Q1, H-indeks 11, </a:t>
            </a:r>
            <a:r>
              <a:rPr lang="hr-HR" sz="1800" dirty="0" err="1">
                <a:effectLst/>
                <a:latin typeface="Open Sans" panose="020B0606030504020204" pitchFamily="34" charset="0"/>
                <a:ea typeface="Times New Roman" panose="02020603050405020304" pitchFamily="18" charset="0"/>
              </a:rPr>
              <a:t>Scopus</a:t>
            </a:r>
            <a:r>
              <a:rPr lang="hr-HR" sz="1800" dirty="0">
                <a:effectLst/>
                <a:latin typeface="Open Sans" panose="020B0606030504020204" pitchFamily="34" charset="0"/>
                <a:ea typeface="Times New Roman" panose="02020603050405020304" pitchFamily="18" charset="0"/>
              </a:rPr>
              <a:t>), </a:t>
            </a:r>
            <a:r>
              <a:rPr lang="hr-HR" sz="1800" i="1" dirty="0">
                <a:effectLst/>
                <a:latin typeface="Open Sans" panose="020B0606030504020204" pitchFamily="34" charset="0"/>
                <a:ea typeface="Times New Roman" panose="02020603050405020304" pitchFamily="18" charset="0"/>
              </a:rPr>
              <a:t>Applied </a:t>
            </a:r>
            <a:r>
              <a:rPr lang="hr-HR" sz="1800" i="1" dirty="0" err="1">
                <a:effectLst/>
                <a:latin typeface="Open Sans" panose="020B0606030504020204" pitchFamily="34" charset="0"/>
                <a:ea typeface="Times New Roman" panose="02020603050405020304" pitchFamily="18" charset="0"/>
              </a:rPr>
              <a:t>Linguistics</a:t>
            </a:r>
            <a:r>
              <a:rPr lang="hr-HR" sz="1800" i="1" dirty="0">
                <a:effectLst/>
                <a:latin typeface="Open Sans" panose="020B0606030504020204" pitchFamily="34" charset="0"/>
                <a:ea typeface="Times New Roman" panose="02020603050405020304" pitchFamily="18" charset="0"/>
              </a:rPr>
              <a:t> </a:t>
            </a:r>
            <a:r>
              <a:rPr lang="hr-HR" sz="1800" i="1" dirty="0" err="1">
                <a:effectLst/>
                <a:latin typeface="Open Sans" panose="020B0606030504020204" pitchFamily="34" charset="0"/>
                <a:ea typeface="Times New Roman" panose="02020603050405020304" pitchFamily="18" charset="0"/>
              </a:rPr>
              <a:t>Review</a:t>
            </a:r>
            <a:r>
              <a:rPr lang="hr-HR" sz="1800" dirty="0">
                <a:effectLst/>
                <a:latin typeface="Open Sans" panose="020B0606030504020204" pitchFamily="34" charset="0"/>
                <a:ea typeface="Times New Roman" panose="02020603050405020304" pitchFamily="18" charset="0"/>
              </a:rPr>
              <a:t> (Q1, H indeks 21, </a:t>
            </a:r>
            <a:r>
              <a:rPr lang="hr-HR" sz="1800" dirty="0" err="1">
                <a:effectLst/>
                <a:latin typeface="Open Sans" panose="020B0606030504020204" pitchFamily="34" charset="0"/>
                <a:ea typeface="Times New Roman" panose="02020603050405020304" pitchFamily="18" charset="0"/>
              </a:rPr>
              <a:t>Scopus</a:t>
            </a:r>
            <a:r>
              <a:rPr lang="hr-HR" sz="1800" dirty="0">
                <a:effectLst/>
                <a:latin typeface="Open Sans" panose="020B0606030504020204" pitchFamily="34" charset="0"/>
                <a:ea typeface="Times New Roman" panose="02020603050405020304" pitchFamily="18" charset="0"/>
              </a:rPr>
              <a:t>, </a:t>
            </a:r>
            <a:r>
              <a:rPr lang="hr-HR" sz="1800" dirty="0" err="1">
                <a:effectLst/>
                <a:latin typeface="Open Sans" panose="020B0606030504020204" pitchFamily="34" charset="0"/>
                <a:ea typeface="Times New Roman" panose="02020603050405020304" pitchFamily="18" charset="0"/>
              </a:rPr>
              <a:t>WoS</a:t>
            </a:r>
            <a:r>
              <a:rPr lang="hr-HR" sz="1800" dirty="0">
                <a:effectLst/>
                <a:latin typeface="Open Sans" panose="020B0606030504020204" pitchFamily="34" charset="0"/>
                <a:ea typeface="Times New Roman" panose="02020603050405020304" pitchFamily="18" charset="0"/>
              </a:rPr>
              <a:t>), </a:t>
            </a:r>
            <a:r>
              <a:rPr lang="hr-HR" sz="1800" i="1" dirty="0" err="1">
                <a:effectLst/>
                <a:latin typeface="Open Sans" panose="020B0606030504020204" pitchFamily="34" charset="0"/>
                <a:ea typeface="Times New Roman" panose="02020603050405020304" pitchFamily="18" charset="0"/>
              </a:rPr>
              <a:t>Corpus</a:t>
            </a:r>
            <a:r>
              <a:rPr lang="hr-HR" sz="1800" i="1" dirty="0">
                <a:effectLst/>
                <a:latin typeface="Open Sans" panose="020B0606030504020204" pitchFamily="34" charset="0"/>
                <a:ea typeface="Times New Roman" panose="02020603050405020304" pitchFamily="18" charset="0"/>
              </a:rPr>
              <a:t> </a:t>
            </a:r>
            <a:r>
              <a:rPr lang="hr-HR" sz="1800" i="1" dirty="0" err="1">
                <a:effectLst/>
                <a:latin typeface="Open Sans" panose="020B0606030504020204" pitchFamily="34" charset="0"/>
                <a:ea typeface="Times New Roman" panose="02020603050405020304" pitchFamily="18" charset="0"/>
              </a:rPr>
              <a:t>Linguistics</a:t>
            </a:r>
            <a:r>
              <a:rPr lang="hr-HR" sz="1800" i="1" dirty="0">
                <a:effectLst/>
                <a:latin typeface="Open Sans" panose="020B0606030504020204" pitchFamily="34" charset="0"/>
                <a:ea typeface="Times New Roman" panose="02020603050405020304" pitchFamily="18" charset="0"/>
              </a:rPr>
              <a:t> </a:t>
            </a:r>
            <a:r>
              <a:rPr lang="hr-HR" sz="1800" i="1" dirty="0" err="1">
                <a:effectLst/>
                <a:latin typeface="Open Sans" panose="020B0606030504020204" pitchFamily="34" charset="0"/>
                <a:ea typeface="Times New Roman" panose="02020603050405020304" pitchFamily="18" charset="0"/>
              </a:rPr>
              <a:t>and</a:t>
            </a:r>
            <a:r>
              <a:rPr lang="hr-HR" sz="1800" i="1" dirty="0">
                <a:effectLst/>
                <a:latin typeface="Open Sans" panose="020B0606030504020204" pitchFamily="34" charset="0"/>
                <a:ea typeface="Times New Roman" panose="02020603050405020304" pitchFamily="18" charset="0"/>
              </a:rPr>
              <a:t> </a:t>
            </a:r>
            <a:r>
              <a:rPr lang="hr-HR" sz="1800" i="1" dirty="0" err="1">
                <a:effectLst/>
                <a:latin typeface="Open Sans" panose="020B0606030504020204" pitchFamily="34" charset="0"/>
                <a:ea typeface="Times New Roman" panose="02020603050405020304" pitchFamily="18" charset="0"/>
              </a:rPr>
              <a:t>Linguistic</a:t>
            </a:r>
            <a:r>
              <a:rPr lang="hr-HR" sz="1800" i="1" dirty="0">
                <a:effectLst/>
                <a:latin typeface="Open Sans" panose="020B0606030504020204" pitchFamily="34" charset="0"/>
                <a:ea typeface="Times New Roman" panose="02020603050405020304" pitchFamily="18" charset="0"/>
              </a:rPr>
              <a:t> </a:t>
            </a:r>
            <a:r>
              <a:rPr lang="hr-HR" sz="1800" i="1" dirty="0" err="1">
                <a:effectLst/>
                <a:latin typeface="Open Sans" panose="020B0606030504020204" pitchFamily="34" charset="0"/>
                <a:ea typeface="Times New Roman" panose="02020603050405020304" pitchFamily="18" charset="0"/>
              </a:rPr>
              <a:t>Theory</a:t>
            </a:r>
            <a:r>
              <a:rPr lang="hr-HR" sz="1800" dirty="0">
                <a:effectLst/>
                <a:latin typeface="Open Sans" panose="020B0606030504020204" pitchFamily="34" charset="0"/>
                <a:ea typeface="Times New Roman" panose="02020603050405020304" pitchFamily="18" charset="0"/>
              </a:rPr>
              <a:t> (Q1, H-indeks 26), </a:t>
            </a:r>
            <a:r>
              <a:rPr lang="hr-HR" sz="1800" dirty="0" err="1">
                <a:effectLst/>
                <a:latin typeface="Open Sans" panose="020B0606030504020204" pitchFamily="34" charset="0"/>
                <a:ea typeface="Times New Roman" panose="02020603050405020304" pitchFamily="18" charset="0"/>
              </a:rPr>
              <a:t>Folia</a:t>
            </a:r>
            <a:r>
              <a:rPr lang="hr-HR" sz="1800" dirty="0">
                <a:effectLst/>
                <a:latin typeface="Open Sans" panose="020B0606030504020204" pitchFamily="34" charset="0"/>
                <a:ea typeface="Times New Roman" panose="02020603050405020304" pitchFamily="18" charset="0"/>
              </a:rPr>
              <a:t> </a:t>
            </a:r>
            <a:r>
              <a:rPr lang="hr-HR" sz="1800" dirty="0" err="1">
                <a:effectLst/>
                <a:latin typeface="Open Sans" panose="020B0606030504020204" pitchFamily="34" charset="0"/>
                <a:ea typeface="Times New Roman" panose="02020603050405020304" pitchFamily="18" charset="0"/>
              </a:rPr>
              <a:t>Linguistica</a:t>
            </a:r>
            <a:r>
              <a:rPr lang="hr-HR" sz="1800" dirty="0">
                <a:effectLst/>
                <a:latin typeface="Open Sans" panose="020B0606030504020204" pitchFamily="34" charset="0"/>
                <a:ea typeface="Times New Roman" panose="02020603050405020304" pitchFamily="18" charset="0"/>
              </a:rPr>
              <a:t> (Q2, H indeks 24, </a:t>
            </a:r>
            <a:r>
              <a:rPr lang="hr-HR" sz="1800" dirty="0" err="1">
                <a:effectLst/>
                <a:latin typeface="Open Sans" panose="020B0606030504020204" pitchFamily="34" charset="0"/>
                <a:ea typeface="Times New Roman" panose="02020603050405020304" pitchFamily="18" charset="0"/>
              </a:rPr>
              <a:t>Scopus</a:t>
            </a:r>
            <a:r>
              <a:rPr lang="hr-HR" sz="1800" dirty="0">
                <a:effectLst/>
                <a:latin typeface="Open Sans" panose="020B0606030504020204" pitchFamily="34" charset="0"/>
                <a:ea typeface="Times New Roman" panose="02020603050405020304" pitchFamily="18" charset="0"/>
              </a:rPr>
              <a:t>, </a:t>
            </a:r>
            <a:r>
              <a:rPr lang="hr-HR" sz="1800" dirty="0" err="1">
                <a:effectLst/>
                <a:latin typeface="Open Sans" panose="020B0606030504020204" pitchFamily="34" charset="0"/>
                <a:ea typeface="Times New Roman" panose="02020603050405020304" pitchFamily="18" charset="0"/>
              </a:rPr>
              <a:t>WoS</a:t>
            </a:r>
            <a:r>
              <a:rPr lang="hr-HR" sz="1800" dirty="0">
                <a:effectLst/>
                <a:latin typeface="Open Sans" panose="020B0606030504020204" pitchFamily="34" charset="0"/>
                <a:ea typeface="Times New Roman" panose="02020603050405020304" pitchFamily="18" charset="0"/>
              </a:rPr>
              <a:t>), </a:t>
            </a:r>
            <a:r>
              <a:rPr lang="hr-HR" sz="1800" i="1" dirty="0">
                <a:effectLst/>
                <a:latin typeface="Open Sans" panose="020B0606030504020204" pitchFamily="34" charset="0"/>
                <a:ea typeface="Times New Roman" panose="02020603050405020304" pitchFamily="18" charset="0"/>
              </a:rPr>
              <a:t>Journal </a:t>
            </a:r>
            <a:r>
              <a:rPr lang="hr-HR" sz="1800" i="1" dirty="0" err="1">
                <a:effectLst/>
                <a:latin typeface="Open Sans" panose="020B0606030504020204" pitchFamily="34" charset="0"/>
                <a:ea typeface="Times New Roman" panose="02020603050405020304" pitchFamily="18" charset="0"/>
              </a:rPr>
              <a:t>of</a:t>
            </a:r>
            <a:r>
              <a:rPr lang="hr-HR" sz="1800" i="1" dirty="0">
                <a:effectLst/>
                <a:latin typeface="Open Sans" panose="020B0606030504020204" pitchFamily="34" charset="0"/>
                <a:ea typeface="Times New Roman" panose="02020603050405020304" pitchFamily="18" charset="0"/>
              </a:rPr>
              <a:t> </a:t>
            </a:r>
            <a:r>
              <a:rPr lang="hr-HR" sz="1800" i="1" dirty="0" err="1">
                <a:effectLst/>
                <a:latin typeface="Open Sans" panose="020B0606030504020204" pitchFamily="34" charset="0"/>
                <a:ea typeface="Times New Roman" panose="02020603050405020304" pitchFamily="18" charset="0"/>
              </a:rPr>
              <a:t>Pragmatics</a:t>
            </a:r>
            <a:r>
              <a:rPr lang="hr-HR" sz="1800" dirty="0">
                <a:effectLst/>
                <a:latin typeface="Open Sans" panose="020B0606030504020204" pitchFamily="34" charset="0"/>
                <a:ea typeface="Times New Roman" panose="02020603050405020304" pitchFamily="18" charset="0"/>
              </a:rPr>
              <a:t> (Q1, H indeks 103, </a:t>
            </a:r>
            <a:r>
              <a:rPr lang="hr-HR" sz="1800" dirty="0" err="1">
                <a:effectLst/>
                <a:latin typeface="Open Sans" panose="020B0606030504020204" pitchFamily="34" charset="0"/>
                <a:ea typeface="Times New Roman" panose="02020603050405020304" pitchFamily="18" charset="0"/>
              </a:rPr>
              <a:t>Scopus</a:t>
            </a:r>
            <a:r>
              <a:rPr lang="hr-HR" sz="1800" dirty="0">
                <a:effectLst/>
                <a:latin typeface="Open Sans" panose="020B0606030504020204" pitchFamily="34" charset="0"/>
                <a:ea typeface="Times New Roman" panose="02020603050405020304" pitchFamily="18" charset="0"/>
              </a:rPr>
              <a:t>), </a:t>
            </a:r>
            <a:r>
              <a:rPr lang="hr-HR" sz="1800" i="1" dirty="0">
                <a:effectLst/>
                <a:latin typeface="Open Sans" panose="020B0606030504020204" pitchFamily="34" charset="0"/>
                <a:ea typeface="Times New Roman" panose="02020603050405020304" pitchFamily="18" charset="0"/>
              </a:rPr>
              <a:t>Journal </a:t>
            </a:r>
            <a:r>
              <a:rPr lang="hr-HR" sz="1800" i="1" dirty="0" err="1">
                <a:effectLst/>
                <a:latin typeface="Open Sans" panose="020B0606030504020204" pitchFamily="34" charset="0"/>
                <a:ea typeface="Times New Roman" panose="02020603050405020304" pitchFamily="18" charset="0"/>
              </a:rPr>
              <a:t>of</a:t>
            </a:r>
            <a:r>
              <a:rPr lang="hr-HR" sz="1800" i="1" dirty="0">
                <a:effectLst/>
                <a:latin typeface="Open Sans" panose="020B0606030504020204" pitchFamily="34" charset="0"/>
                <a:ea typeface="Times New Roman" panose="02020603050405020304" pitchFamily="18" charset="0"/>
              </a:rPr>
              <a:t> </a:t>
            </a:r>
            <a:r>
              <a:rPr lang="hr-HR" sz="1800" i="1" dirty="0" err="1">
                <a:effectLst/>
                <a:latin typeface="Open Sans" panose="020B0606030504020204" pitchFamily="34" charset="0"/>
                <a:ea typeface="Times New Roman" panose="02020603050405020304" pitchFamily="18" charset="0"/>
              </a:rPr>
              <a:t>Slavic</a:t>
            </a:r>
            <a:r>
              <a:rPr lang="hr-HR" sz="1800" i="1" dirty="0">
                <a:effectLst/>
                <a:latin typeface="Open Sans" panose="020B0606030504020204" pitchFamily="34" charset="0"/>
                <a:ea typeface="Times New Roman" panose="02020603050405020304" pitchFamily="18" charset="0"/>
              </a:rPr>
              <a:t> </a:t>
            </a:r>
            <a:r>
              <a:rPr lang="hr-HR" sz="1800" i="1" dirty="0" err="1">
                <a:effectLst/>
                <a:latin typeface="Open Sans" panose="020B0606030504020204" pitchFamily="34" charset="0"/>
                <a:ea typeface="Times New Roman" panose="02020603050405020304" pitchFamily="18" charset="0"/>
              </a:rPr>
              <a:t>Linguistics</a:t>
            </a:r>
            <a:r>
              <a:rPr lang="hr-HR" sz="1800" dirty="0">
                <a:effectLst/>
                <a:latin typeface="Open Sans" panose="020B0606030504020204" pitchFamily="34" charset="0"/>
                <a:ea typeface="Times New Roman" panose="02020603050405020304" pitchFamily="18" charset="0"/>
              </a:rPr>
              <a:t> (Q2, H indeks 3, </a:t>
            </a:r>
            <a:r>
              <a:rPr lang="hr-HR" sz="1800" dirty="0" err="1">
                <a:effectLst/>
                <a:latin typeface="Open Sans" panose="020B0606030504020204" pitchFamily="34" charset="0"/>
                <a:ea typeface="Times New Roman" panose="02020603050405020304" pitchFamily="18" charset="0"/>
              </a:rPr>
              <a:t>Scopus</a:t>
            </a:r>
            <a:r>
              <a:rPr lang="hr-HR" sz="1800" dirty="0">
                <a:effectLst/>
                <a:latin typeface="Open Sans" panose="020B0606030504020204" pitchFamily="34" charset="0"/>
                <a:ea typeface="Times New Roman" panose="02020603050405020304" pitchFamily="18" charset="0"/>
              </a:rPr>
              <a:t>, </a:t>
            </a:r>
            <a:r>
              <a:rPr lang="hr-HR" sz="1800" dirty="0" err="1">
                <a:effectLst/>
                <a:latin typeface="Open Sans" panose="020B0606030504020204" pitchFamily="34" charset="0"/>
                <a:ea typeface="Times New Roman" panose="02020603050405020304" pitchFamily="18" charset="0"/>
              </a:rPr>
              <a:t>WoS</a:t>
            </a:r>
            <a:r>
              <a:rPr lang="hr-HR" sz="1800" dirty="0">
                <a:effectLst/>
                <a:latin typeface="Open Sans" panose="020B0606030504020204" pitchFamily="34" charset="0"/>
                <a:ea typeface="Times New Roman" panose="02020603050405020304" pitchFamily="18" charset="0"/>
              </a:rPr>
              <a:t>), </a:t>
            </a:r>
            <a:r>
              <a:rPr lang="hr-HR" sz="1800" i="1" dirty="0" err="1">
                <a:effectLst/>
                <a:latin typeface="Open Sans" panose="020B0606030504020204" pitchFamily="34" charset="0"/>
                <a:ea typeface="Times New Roman" panose="02020603050405020304" pitchFamily="18" charset="0"/>
              </a:rPr>
              <a:t>Prehled</a:t>
            </a:r>
            <a:r>
              <a:rPr lang="hr-HR" sz="1800" i="1" dirty="0">
                <a:effectLst/>
                <a:latin typeface="Open Sans" panose="020B0606030504020204" pitchFamily="34" charset="0"/>
                <a:ea typeface="Times New Roman" panose="02020603050405020304" pitchFamily="18" charset="0"/>
              </a:rPr>
              <a:t> </a:t>
            </a:r>
            <a:r>
              <a:rPr lang="hr-HR" sz="1800" i="1" dirty="0" err="1">
                <a:effectLst/>
                <a:latin typeface="Open Sans" panose="020B0606030504020204" pitchFamily="34" charset="0"/>
                <a:ea typeface="Times New Roman" panose="02020603050405020304" pitchFamily="18" charset="0"/>
              </a:rPr>
              <a:t>Vyzkumu</a:t>
            </a:r>
            <a:r>
              <a:rPr lang="hr-HR" sz="1800" dirty="0">
                <a:effectLst/>
                <a:latin typeface="Open Sans" panose="020B0606030504020204" pitchFamily="34" charset="0"/>
                <a:ea typeface="Times New Roman" panose="02020603050405020304" pitchFamily="18" charset="0"/>
              </a:rPr>
              <a:t> (Q1, H-indeks 4, </a:t>
            </a:r>
            <a:r>
              <a:rPr lang="hr-HR" sz="1800" dirty="0" err="1">
                <a:effectLst/>
                <a:latin typeface="Open Sans" panose="020B0606030504020204" pitchFamily="34" charset="0"/>
                <a:ea typeface="Times New Roman" panose="02020603050405020304" pitchFamily="18" charset="0"/>
              </a:rPr>
              <a:t>Scopus</a:t>
            </a:r>
            <a:r>
              <a:rPr lang="hr-HR" sz="1800" dirty="0">
                <a:effectLst/>
                <a:latin typeface="Open Sans" panose="020B0606030504020204" pitchFamily="34" charset="0"/>
                <a:ea typeface="Times New Roman" panose="02020603050405020304" pitchFamily="18" charset="0"/>
              </a:rPr>
              <a:t>), </a:t>
            </a:r>
            <a:r>
              <a:rPr lang="hr-HR" sz="1800" i="1" dirty="0" err="1">
                <a:effectLst/>
                <a:latin typeface="Open Sans" panose="020B0606030504020204" pitchFamily="34" charset="0"/>
                <a:ea typeface="Times New Roman" panose="02020603050405020304" pitchFamily="18" charset="0"/>
              </a:rPr>
              <a:t>Slavistična</a:t>
            </a:r>
            <a:r>
              <a:rPr lang="hr-HR" sz="1800" i="1" dirty="0">
                <a:effectLst/>
                <a:latin typeface="Open Sans" panose="020B0606030504020204" pitchFamily="34" charset="0"/>
                <a:ea typeface="Times New Roman" panose="02020603050405020304" pitchFamily="18" charset="0"/>
              </a:rPr>
              <a:t> revija </a:t>
            </a:r>
            <a:r>
              <a:rPr lang="hr-HR" sz="1800" dirty="0">
                <a:effectLst/>
                <a:latin typeface="Open Sans" panose="020B0606030504020204" pitchFamily="34" charset="0"/>
                <a:ea typeface="Times New Roman" panose="02020603050405020304" pitchFamily="18" charset="0"/>
              </a:rPr>
              <a:t>(Q1/Q2, H indeks 8, </a:t>
            </a:r>
            <a:r>
              <a:rPr lang="hr-HR" sz="1800" dirty="0" err="1">
                <a:effectLst/>
                <a:latin typeface="Open Sans" panose="020B0606030504020204" pitchFamily="34" charset="0"/>
                <a:ea typeface="Times New Roman" panose="02020603050405020304" pitchFamily="18" charset="0"/>
              </a:rPr>
              <a:t>Scopus</a:t>
            </a:r>
            <a:r>
              <a:rPr lang="hr-HR" sz="1800" dirty="0">
                <a:effectLst/>
                <a:latin typeface="Open Sans" panose="020B0606030504020204" pitchFamily="34" charset="0"/>
                <a:ea typeface="Times New Roman" panose="02020603050405020304" pitchFamily="18" charset="0"/>
              </a:rPr>
              <a:t>, </a:t>
            </a:r>
            <a:r>
              <a:rPr lang="hr-HR" sz="1800" dirty="0" err="1">
                <a:effectLst/>
                <a:latin typeface="Open Sans" panose="020B0606030504020204" pitchFamily="34" charset="0"/>
                <a:ea typeface="Times New Roman" panose="02020603050405020304" pitchFamily="18" charset="0"/>
              </a:rPr>
              <a:t>WoS</a:t>
            </a:r>
            <a:r>
              <a:rPr lang="hr-HR" sz="1800" dirty="0">
                <a:effectLst/>
                <a:latin typeface="Open Sans" panose="020B0606030504020204" pitchFamily="34" charset="0"/>
                <a:ea typeface="Times New Roman" panose="02020603050405020304" pitchFamily="18" charset="0"/>
              </a:rPr>
              <a:t>), </a:t>
            </a:r>
            <a:r>
              <a:rPr lang="hr-HR" sz="1800" i="1" dirty="0" err="1">
                <a:effectLst/>
                <a:latin typeface="Open Sans" panose="020B0606030504020204" pitchFamily="34" charset="0"/>
                <a:ea typeface="Times New Roman" panose="02020603050405020304" pitchFamily="18" charset="0"/>
              </a:rPr>
              <a:t>Studies</a:t>
            </a:r>
            <a:r>
              <a:rPr lang="hr-HR" sz="1800" i="1" dirty="0">
                <a:effectLst/>
                <a:latin typeface="Open Sans" panose="020B0606030504020204" pitchFamily="34" charset="0"/>
                <a:ea typeface="Times New Roman" panose="02020603050405020304" pitchFamily="18" charset="0"/>
              </a:rPr>
              <a:t> </a:t>
            </a:r>
            <a:r>
              <a:rPr lang="hr-HR" sz="1800" i="1" dirty="0" err="1">
                <a:effectLst/>
                <a:latin typeface="Open Sans" panose="020B0606030504020204" pitchFamily="34" charset="0"/>
                <a:ea typeface="Times New Roman" panose="02020603050405020304" pitchFamily="18" charset="0"/>
              </a:rPr>
              <a:t>in</a:t>
            </a:r>
            <a:r>
              <a:rPr lang="hr-HR" sz="1800" i="1" dirty="0">
                <a:effectLst/>
                <a:latin typeface="Open Sans" panose="020B0606030504020204" pitchFamily="34" charset="0"/>
                <a:ea typeface="Times New Roman" panose="02020603050405020304" pitchFamily="18" charset="0"/>
              </a:rPr>
              <a:t> </a:t>
            </a:r>
            <a:r>
              <a:rPr lang="hr-HR" sz="1800" i="1" dirty="0" err="1">
                <a:effectLst/>
                <a:latin typeface="Open Sans" panose="020B0606030504020204" pitchFamily="34" charset="0"/>
                <a:ea typeface="Times New Roman" panose="02020603050405020304" pitchFamily="18" charset="0"/>
              </a:rPr>
              <a:t>Second</a:t>
            </a:r>
            <a:r>
              <a:rPr lang="hr-HR" sz="1800" i="1" dirty="0">
                <a:effectLst/>
                <a:latin typeface="Open Sans" panose="020B0606030504020204" pitchFamily="34" charset="0"/>
                <a:ea typeface="Times New Roman" panose="02020603050405020304" pitchFamily="18" charset="0"/>
              </a:rPr>
              <a:t> </a:t>
            </a:r>
            <a:r>
              <a:rPr lang="hr-HR" sz="1800" i="1" dirty="0" err="1">
                <a:effectLst/>
                <a:latin typeface="Open Sans" panose="020B0606030504020204" pitchFamily="34" charset="0"/>
                <a:ea typeface="Times New Roman" panose="02020603050405020304" pitchFamily="18" charset="0"/>
              </a:rPr>
              <a:t>Language</a:t>
            </a:r>
            <a:r>
              <a:rPr lang="hr-HR" sz="1800" i="1" dirty="0">
                <a:effectLst/>
                <a:latin typeface="Open Sans" panose="020B0606030504020204" pitchFamily="34" charset="0"/>
                <a:ea typeface="Times New Roman" panose="02020603050405020304" pitchFamily="18" charset="0"/>
              </a:rPr>
              <a:t> </a:t>
            </a:r>
            <a:r>
              <a:rPr lang="hr-HR" sz="1800" i="1" dirty="0" err="1">
                <a:effectLst/>
                <a:latin typeface="Open Sans" panose="020B0606030504020204" pitchFamily="34" charset="0"/>
                <a:ea typeface="Times New Roman" panose="02020603050405020304" pitchFamily="18" charset="0"/>
              </a:rPr>
              <a:t>Learning</a:t>
            </a:r>
            <a:r>
              <a:rPr lang="hr-HR" sz="1800" i="1" dirty="0">
                <a:effectLst/>
                <a:latin typeface="Open Sans" panose="020B0606030504020204" pitchFamily="34" charset="0"/>
                <a:ea typeface="Times New Roman" panose="02020603050405020304" pitchFamily="18" charset="0"/>
              </a:rPr>
              <a:t> </a:t>
            </a:r>
            <a:r>
              <a:rPr lang="hr-HR" sz="1800" i="1" dirty="0" err="1">
                <a:effectLst/>
                <a:latin typeface="Open Sans" panose="020B0606030504020204" pitchFamily="34" charset="0"/>
                <a:ea typeface="Times New Roman" panose="02020603050405020304" pitchFamily="18" charset="0"/>
              </a:rPr>
              <a:t>and</a:t>
            </a:r>
            <a:r>
              <a:rPr lang="hr-HR" sz="1800" i="1" dirty="0">
                <a:effectLst/>
                <a:latin typeface="Open Sans" panose="020B0606030504020204" pitchFamily="34" charset="0"/>
                <a:ea typeface="Times New Roman" panose="02020603050405020304" pitchFamily="18" charset="0"/>
              </a:rPr>
              <a:t> </a:t>
            </a:r>
            <a:r>
              <a:rPr lang="hr-HR" sz="1800" i="1" dirty="0" err="1">
                <a:effectLst/>
                <a:latin typeface="Open Sans" panose="020B0606030504020204" pitchFamily="34" charset="0"/>
                <a:ea typeface="Times New Roman" panose="02020603050405020304" pitchFamily="18" charset="0"/>
              </a:rPr>
              <a:t>Teaching</a:t>
            </a:r>
            <a:r>
              <a:rPr lang="hr-HR" sz="1800" dirty="0">
                <a:effectLst/>
                <a:latin typeface="Open Sans" panose="020B0606030504020204" pitchFamily="34" charset="0"/>
                <a:ea typeface="Times New Roman" panose="02020603050405020304" pitchFamily="18" charset="0"/>
              </a:rPr>
              <a:t> (Q1, H-indeks 17, </a:t>
            </a:r>
            <a:r>
              <a:rPr lang="hr-HR" sz="1800" dirty="0" err="1">
                <a:effectLst/>
                <a:latin typeface="Open Sans" panose="020B0606030504020204" pitchFamily="34" charset="0"/>
                <a:ea typeface="Times New Roman" panose="02020603050405020304" pitchFamily="18" charset="0"/>
              </a:rPr>
              <a:t>Scopus</a:t>
            </a:r>
            <a:r>
              <a:rPr lang="hr-HR" sz="1800" dirty="0">
                <a:effectLst/>
                <a:latin typeface="Open Sans" panose="020B0606030504020204" pitchFamily="34" charset="0"/>
                <a:ea typeface="Times New Roman" panose="02020603050405020304" pitchFamily="18" charset="0"/>
              </a:rPr>
              <a:t>, </a:t>
            </a:r>
            <a:r>
              <a:rPr lang="hr-HR" sz="1800" dirty="0" err="1">
                <a:effectLst/>
                <a:latin typeface="Open Sans" panose="020B0606030504020204" pitchFamily="34" charset="0"/>
                <a:ea typeface="Times New Roman" panose="02020603050405020304" pitchFamily="18" charset="0"/>
              </a:rPr>
              <a:t>WoS</a:t>
            </a:r>
            <a:r>
              <a:rPr lang="hr-HR" sz="1800" dirty="0">
                <a:effectLst/>
                <a:latin typeface="Open Sans" panose="020B0606030504020204" pitchFamily="34" charset="0"/>
                <a:ea typeface="Times New Roman" panose="02020603050405020304" pitchFamily="18" charset="0"/>
              </a:rPr>
              <a:t>, DOAJ). </a:t>
            </a:r>
            <a:r>
              <a:rPr lang="hr-HR" sz="1800" b="1" dirty="0">
                <a:effectLst/>
                <a:latin typeface="Open Sans" panose="020B0606030504020204" pitchFamily="34" charset="0"/>
                <a:ea typeface="Times New Roman" panose="02020603050405020304" pitchFamily="18" charset="0"/>
              </a:rPr>
              <a:t>Očekuje se objavljivanje barem 8 radova u domaćim i međunarodnim zbornicima sa skupova te </a:t>
            </a:r>
            <a:r>
              <a:rPr lang="hr-HR" sz="1800" dirty="0">
                <a:effectLst/>
                <a:latin typeface="Open Sans" panose="020B0606030504020204" pitchFamily="34" charset="0"/>
                <a:ea typeface="Times New Roman" panose="02020603050405020304" pitchFamily="18" charset="0"/>
              </a:rPr>
              <a:t>u četvrtoj godini </a:t>
            </a:r>
            <a:r>
              <a:rPr lang="hr-HR" sz="1800" b="1" dirty="0">
                <a:effectLst/>
                <a:latin typeface="Open Sans" panose="020B0606030504020204" pitchFamily="34" charset="0"/>
                <a:ea typeface="Times New Roman" panose="02020603050405020304" pitchFamily="18" charset="0"/>
              </a:rPr>
              <a:t>objavljivanje zbornika s okruglog stola s prilozima članova projektne grupe.</a:t>
            </a:r>
            <a:endParaRPr lang="hr-HR" sz="1800" b="1" dirty="0">
              <a:effectLst/>
              <a:latin typeface="Times New Roman" panose="02020603050405020304" pitchFamily="18" charset="0"/>
              <a:ea typeface="Times New Roman" panose="02020603050405020304" pitchFamily="18" charset="0"/>
            </a:endParaRPr>
          </a:p>
          <a:p>
            <a:endParaRPr lang="hr-HR" dirty="0"/>
          </a:p>
        </p:txBody>
      </p:sp>
      <p:pic>
        <p:nvPicPr>
          <p:cNvPr id="2055" name="Picture 7">
            <a:extLst>
              <a:ext uri="{FF2B5EF4-FFF2-40B4-BE49-F238E27FC236}">
                <a16:creationId xmlns:a16="http://schemas.microsoft.com/office/drawing/2014/main" id="{B57D1BA5-A9D2-12EA-BE48-482E59551CAB}"/>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0237509" y="5735889"/>
            <a:ext cx="1395168" cy="580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8060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B865B-407C-B560-F23F-D25DB966D133}"/>
              </a:ext>
            </a:extLst>
          </p:cNvPr>
          <p:cNvSpPr>
            <a:spLocks noGrp="1"/>
          </p:cNvSpPr>
          <p:nvPr>
            <p:ph type="title"/>
          </p:nvPr>
        </p:nvSpPr>
        <p:spPr>
          <a:xfrm>
            <a:off x="725224" y="2362254"/>
            <a:ext cx="10526486" cy="984704"/>
          </a:xfrm>
        </p:spPr>
        <p:txBody>
          <a:bodyPr>
            <a:normAutofit/>
          </a:bodyPr>
          <a:lstStyle/>
          <a:p>
            <a:r>
              <a:rPr lang="hr-HR" sz="3600" dirty="0" smtClean="0"/>
              <a:t>Gantogram</a:t>
            </a:r>
            <a:endParaRPr lang="hr-HR" sz="3600" dirty="0"/>
          </a:p>
        </p:txBody>
      </p:sp>
      <p:pic>
        <p:nvPicPr>
          <p:cNvPr id="2055" name="Picture 7">
            <a:extLst>
              <a:ext uri="{FF2B5EF4-FFF2-40B4-BE49-F238E27FC236}">
                <a16:creationId xmlns:a16="http://schemas.microsoft.com/office/drawing/2014/main" id="{B57D1BA5-A9D2-12EA-BE48-482E59551CAB}"/>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0237509" y="5735889"/>
            <a:ext cx="1395168" cy="580738"/>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3">
            <a:extLst>
              <a:ext uri="{FF2B5EF4-FFF2-40B4-BE49-F238E27FC236}">
                <a16:creationId xmlns:a16="http://schemas.microsoft.com/office/drawing/2014/main" id="{1270BF71-CFAE-BAAC-76B2-28207203D9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9473" y="365125"/>
            <a:ext cx="4757988" cy="5963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99340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B865B-407C-B560-F23F-D25DB966D133}"/>
              </a:ext>
            </a:extLst>
          </p:cNvPr>
          <p:cNvSpPr>
            <a:spLocks noGrp="1"/>
          </p:cNvSpPr>
          <p:nvPr>
            <p:ph type="title"/>
          </p:nvPr>
        </p:nvSpPr>
        <p:spPr/>
        <p:txBody>
          <a:bodyPr/>
          <a:lstStyle/>
          <a:p>
            <a:endParaRPr lang="hr-HR"/>
          </a:p>
        </p:txBody>
      </p:sp>
      <p:sp>
        <p:nvSpPr>
          <p:cNvPr id="3" name="Content Placeholder 2">
            <a:extLst>
              <a:ext uri="{FF2B5EF4-FFF2-40B4-BE49-F238E27FC236}">
                <a16:creationId xmlns:a16="http://schemas.microsoft.com/office/drawing/2014/main" id="{B51A27E1-59C4-3101-EF36-7A01E61A4CC2}"/>
              </a:ext>
            </a:extLst>
          </p:cNvPr>
          <p:cNvSpPr>
            <a:spLocks noGrp="1"/>
          </p:cNvSpPr>
          <p:nvPr>
            <p:ph idx="1"/>
          </p:nvPr>
        </p:nvSpPr>
        <p:spPr/>
        <p:txBody>
          <a:bodyPr>
            <a:normAutofit/>
          </a:bodyPr>
          <a:lstStyle/>
          <a:p>
            <a:endParaRPr lang="hr-HR" dirty="0"/>
          </a:p>
          <a:p>
            <a:r>
              <a:rPr lang="hr-HR" dirty="0"/>
              <a:t>Naziv projekta: </a:t>
            </a:r>
            <a:r>
              <a:rPr lang="hr-HR" i="1" dirty="0"/>
              <a:t>Hrvatski prijedlozi u upotrebi – semantička i sintaktička analiza </a:t>
            </a:r>
            <a:r>
              <a:rPr lang="hr-HR" dirty="0"/>
              <a:t>(HRPA)</a:t>
            </a:r>
          </a:p>
          <a:p>
            <a:pPr marL="0" indent="0">
              <a:buNone/>
            </a:pPr>
            <a:r>
              <a:rPr lang="hr-HR" dirty="0"/>
              <a:t>   	engleski: </a:t>
            </a:r>
            <a:r>
              <a:rPr lang="en-US" i="1" dirty="0"/>
              <a:t>Croatian Prepositions in Use – Semantic and Syntactic </a:t>
            </a:r>
            <a:r>
              <a:rPr lang="hr-HR" i="1" dirty="0"/>
              <a:t>	</a:t>
            </a:r>
            <a:r>
              <a:rPr lang="en-US" i="1" dirty="0"/>
              <a:t>Analysis</a:t>
            </a:r>
            <a:endParaRPr lang="hr-HR" i="1" dirty="0"/>
          </a:p>
          <a:p>
            <a:r>
              <a:rPr lang="hr-HR" dirty="0"/>
              <a:t>Šifra projekta: IP-2022-10-6867</a:t>
            </a:r>
          </a:p>
          <a:p>
            <a:r>
              <a:rPr lang="hr-HR" dirty="0"/>
              <a:t>Voditelj projekta:	Ivana Matas Ivanković</a:t>
            </a:r>
          </a:p>
          <a:p>
            <a:r>
              <a:rPr lang="hr-HR" dirty="0"/>
              <a:t>Datum početka: 31/12/2023</a:t>
            </a:r>
          </a:p>
          <a:p>
            <a:r>
              <a:rPr lang="hr-HR" dirty="0"/>
              <a:t>Datum završetka: 30/12/2027</a:t>
            </a:r>
          </a:p>
          <a:p>
            <a:endParaRPr lang="hr-HR" dirty="0"/>
          </a:p>
        </p:txBody>
      </p:sp>
      <p:pic>
        <p:nvPicPr>
          <p:cNvPr id="2055" name="Picture 7">
            <a:extLst>
              <a:ext uri="{FF2B5EF4-FFF2-40B4-BE49-F238E27FC236}">
                <a16:creationId xmlns:a16="http://schemas.microsoft.com/office/drawing/2014/main" id="{B57D1BA5-A9D2-12EA-BE48-482E59551CAB}"/>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0237509" y="5735889"/>
            <a:ext cx="1395168" cy="580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59920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B865B-407C-B560-F23F-D25DB966D133}"/>
              </a:ext>
            </a:extLst>
          </p:cNvPr>
          <p:cNvSpPr>
            <a:spLocks noGrp="1"/>
          </p:cNvSpPr>
          <p:nvPr>
            <p:ph type="title"/>
          </p:nvPr>
        </p:nvSpPr>
        <p:spPr/>
        <p:txBody>
          <a:bodyPr/>
          <a:lstStyle/>
          <a:p>
            <a:r>
              <a:rPr lang="hr-HR" dirty="0"/>
              <a:t>Dio d. Strategija upravljanja rizicima</a:t>
            </a:r>
          </a:p>
        </p:txBody>
      </p:sp>
      <p:sp>
        <p:nvSpPr>
          <p:cNvPr id="3" name="Content Placeholder 2">
            <a:extLst>
              <a:ext uri="{FF2B5EF4-FFF2-40B4-BE49-F238E27FC236}">
                <a16:creationId xmlns:a16="http://schemas.microsoft.com/office/drawing/2014/main" id="{B51A27E1-59C4-3101-EF36-7A01E61A4CC2}"/>
              </a:ext>
            </a:extLst>
          </p:cNvPr>
          <p:cNvSpPr>
            <a:spLocks noGrp="1"/>
          </p:cNvSpPr>
          <p:nvPr>
            <p:ph idx="1"/>
          </p:nvPr>
        </p:nvSpPr>
        <p:spPr/>
        <p:txBody>
          <a:bodyPr/>
          <a:lstStyle/>
          <a:p>
            <a:r>
              <a:rPr lang="hr-HR" dirty="0"/>
              <a:t>Dio e. Resursi </a:t>
            </a:r>
          </a:p>
          <a:p>
            <a:r>
              <a:rPr lang="hr-HR" sz="1800" b="1" dirty="0">
                <a:effectLst/>
                <a:latin typeface="Open Sans" panose="020B0606030504020204" pitchFamily="34" charset="0"/>
                <a:ea typeface="Times New Roman" panose="02020603050405020304" pitchFamily="18" charset="0"/>
              </a:rPr>
              <a:t>Dio f. Etička pitanja</a:t>
            </a:r>
            <a:endParaRPr lang="hr-HR" sz="1800" dirty="0">
              <a:effectLst/>
              <a:latin typeface="Times New Roman" panose="02020603050405020304" pitchFamily="18" charset="0"/>
              <a:ea typeface="Times New Roman" panose="02020603050405020304" pitchFamily="18" charset="0"/>
            </a:endParaRPr>
          </a:p>
          <a:p>
            <a:endParaRPr lang="hr-HR" dirty="0"/>
          </a:p>
        </p:txBody>
      </p:sp>
      <p:pic>
        <p:nvPicPr>
          <p:cNvPr id="2055" name="Picture 7">
            <a:extLst>
              <a:ext uri="{FF2B5EF4-FFF2-40B4-BE49-F238E27FC236}">
                <a16:creationId xmlns:a16="http://schemas.microsoft.com/office/drawing/2014/main" id="{B57D1BA5-A9D2-12EA-BE48-482E59551CAB}"/>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0237509" y="5735889"/>
            <a:ext cx="1395168" cy="580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17236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B865B-407C-B560-F23F-D25DB966D133}"/>
              </a:ext>
            </a:extLst>
          </p:cNvPr>
          <p:cNvSpPr>
            <a:spLocks noGrp="1"/>
          </p:cNvSpPr>
          <p:nvPr>
            <p:ph type="title"/>
          </p:nvPr>
        </p:nvSpPr>
        <p:spPr/>
        <p:txBody>
          <a:bodyPr/>
          <a:lstStyle/>
          <a:p>
            <a:endParaRPr lang="hr-HR"/>
          </a:p>
        </p:txBody>
      </p:sp>
      <p:sp>
        <p:nvSpPr>
          <p:cNvPr id="3" name="Content Placeholder 2">
            <a:extLst>
              <a:ext uri="{FF2B5EF4-FFF2-40B4-BE49-F238E27FC236}">
                <a16:creationId xmlns:a16="http://schemas.microsoft.com/office/drawing/2014/main" id="{B51A27E1-59C4-3101-EF36-7A01E61A4CC2}"/>
              </a:ext>
            </a:extLst>
          </p:cNvPr>
          <p:cNvSpPr>
            <a:spLocks noGrp="1"/>
          </p:cNvSpPr>
          <p:nvPr>
            <p:ph idx="1"/>
          </p:nvPr>
        </p:nvSpPr>
        <p:spPr/>
        <p:txBody>
          <a:bodyPr>
            <a:normAutofit/>
          </a:bodyPr>
          <a:lstStyle/>
          <a:p>
            <a:r>
              <a:rPr lang="hr-HR" sz="1800" b="1" dirty="0">
                <a:solidFill>
                  <a:srgbClr val="4472C4"/>
                </a:solidFill>
                <a:effectLst/>
                <a:latin typeface="Open Sans" panose="020B0606030504020204" pitchFamily="34" charset="0"/>
                <a:ea typeface="Times New Roman" panose="02020603050405020304" pitchFamily="18" charset="0"/>
              </a:rPr>
              <a:t>2. Cjelina B – Predlagatelj projektnog prijedloga</a:t>
            </a:r>
          </a:p>
          <a:p>
            <a:r>
              <a:rPr lang="hr-HR" sz="1800" b="1" dirty="0">
                <a:solidFill>
                  <a:srgbClr val="4472C4"/>
                </a:solidFill>
                <a:effectLst/>
                <a:latin typeface="Open Sans" panose="020B0606030504020204" pitchFamily="34" charset="0"/>
                <a:ea typeface="Times New Roman" panose="02020603050405020304" pitchFamily="18" charset="0"/>
              </a:rPr>
              <a:t>3. Cjelina C – Istraživačka grupa i upravljanje projektom</a:t>
            </a:r>
          </a:p>
          <a:p>
            <a:r>
              <a:rPr lang="hr-HR" sz="1800" b="1" dirty="0">
                <a:effectLst/>
                <a:latin typeface="Open Sans" panose="020B0606030504020204" pitchFamily="34" charset="0"/>
                <a:ea typeface="Times New Roman" panose="02020603050405020304" pitchFamily="18" charset="0"/>
              </a:rPr>
              <a:t>Dio a. Istraživačka grupa:</a:t>
            </a:r>
          </a:p>
          <a:p>
            <a:pPr lvl="1">
              <a:lnSpc>
                <a:spcPct val="120000"/>
              </a:lnSpc>
              <a:spcBef>
                <a:spcPts val="0"/>
              </a:spcBef>
            </a:pPr>
            <a:r>
              <a:rPr lang="hr-HR" sz="2000" kern="100" dirty="0">
                <a:effectLst/>
                <a:ea typeface="Calibri" panose="020F0502020204030204" pitchFamily="34" charset="0"/>
                <a:cs typeface="Times New Roman" panose="02020603050405020304" pitchFamily="18" charset="0"/>
              </a:rPr>
              <a:t>Ime i prezime	</a:t>
            </a:r>
          </a:p>
          <a:p>
            <a:pPr lvl="1">
              <a:lnSpc>
                <a:spcPct val="120000"/>
              </a:lnSpc>
              <a:spcBef>
                <a:spcPts val="0"/>
              </a:spcBef>
            </a:pPr>
            <a:r>
              <a:rPr lang="hr-HR" sz="2000" kern="100" dirty="0">
                <a:effectLst/>
                <a:ea typeface="Calibri" panose="020F0502020204030204" pitchFamily="34" charset="0"/>
                <a:cs typeface="Times New Roman" panose="02020603050405020304" pitchFamily="18" charset="0"/>
              </a:rPr>
              <a:t>Titula	</a:t>
            </a:r>
          </a:p>
          <a:p>
            <a:pPr lvl="1">
              <a:lnSpc>
                <a:spcPct val="120000"/>
              </a:lnSpc>
              <a:spcBef>
                <a:spcPts val="0"/>
              </a:spcBef>
            </a:pPr>
            <a:r>
              <a:rPr lang="hr-HR" sz="2000" kern="100" dirty="0">
                <a:effectLst/>
                <a:ea typeface="Calibri" panose="020F0502020204030204" pitchFamily="34" charset="0"/>
                <a:cs typeface="Times New Roman" panose="02020603050405020304" pitchFamily="18" charset="0"/>
              </a:rPr>
              <a:t>Organizacija, Država	</a:t>
            </a:r>
          </a:p>
          <a:p>
            <a:pPr lvl="1">
              <a:lnSpc>
                <a:spcPct val="120000"/>
              </a:lnSpc>
              <a:spcBef>
                <a:spcPts val="0"/>
              </a:spcBef>
            </a:pPr>
            <a:r>
              <a:rPr lang="hr-HR" sz="2000" kern="100" dirty="0">
                <a:effectLst/>
                <a:ea typeface="Calibri" panose="020F0502020204030204" pitchFamily="34" charset="0"/>
                <a:cs typeface="Times New Roman" panose="02020603050405020304" pitchFamily="18" charset="0"/>
              </a:rPr>
              <a:t>Godina stjecanja doktorata znanosti* 	</a:t>
            </a:r>
          </a:p>
          <a:p>
            <a:pPr lvl="1">
              <a:lnSpc>
                <a:spcPct val="120000"/>
              </a:lnSpc>
              <a:spcBef>
                <a:spcPts val="0"/>
              </a:spcBef>
            </a:pPr>
            <a:r>
              <a:rPr lang="hr-HR" sz="2000" kern="100" dirty="0">
                <a:effectLst/>
                <a:ea typeface="Calibri" panose="020F0502020204030204" pitchFamily="34" charset="0"/>
                <a:cs typeface="Times New Roman" panose="02020603050405020304" pitchFamily="18" charset="0"/>
              </a:rPr>
              <a:t>Status na projektu (V, S, D, P)	</a:t>
            </a:r>
          </a:p>
          <a:p>
            <a:pPr lvl="1">
              <a:lnSpc>
                <a:spcPct val="120000"/>
              </a:lnSpc>
              <a:spcBef>
                <a:spcPts val="0"/>
              </a:spcBef>
            </a:pPr>
            <a:r>
              <a:rPr lang="hr-HR" sz="2000" kern="100" dirty="0">
                <a:effectLst/>
                <a:ea typeface="Calibri" panose="020F0502020204030204" pitchFamily="34" charset="0"/>
                <a:cs typeface="Times New Roman" panose="02020603050405020304" pitchFamily="18" charset="0"/>
              </a:rPr>
              <a:t>Udio radnog vremena za rad na projektu</a:t>
            </a:r>
          </a:p>
          <a:p>
            <a:pPr lvl="1">
              <a:lnSpc>
                <a:spcPct val="120000"/>
              </a:lnSpc>
              <a:spcBef>
                <a:spcPts val="0"/>
              </a:spcBef>
            </a:pPr>
            <a:r>
              <a:rPr lang="hr-HR" sz="2000" b="1" kern="100" dirty="0">
                <a:effectLst/>
                <a:ea typeface="Calibri" panose="020F0502020204030204" pitchFamily="34" charset="0"/>
                <a:cs typeface="Times New Roman" panose="02020603050405020304" pitchFamily="18" charset="0"/>
              </a:rPr>
              <a:t>Uloga na projektu</a:t>
            </a:r>
            <a:endParaRPr lang="hr-HR" sz="2000" kern="100" dirty="0">
              <a:effectLst/>
              <a:ea typeface="Calibri" panose="020F0502020204030204" pitchFamily="34" charset="0"/>
              <a:cs typeface="Times New Roman" panose="02020603050405020304" pitchFamily="18" charset="0"/>
            </a:endParaRPr>
          </a:p>
          <a:p>
            <a:pPr marL="0" indent="0">
              <a:buNone/>
            </a:pPr>
            <a:endParaRPr lang="hr-HR" sz="1800" b="1" dirty="0">
              <a:solidFill>
                <a:srgbClr val="4472C4"/>
              </a:solidFill>
              <a:latin typeface="Open Sans" panose="020B0606030504020204" pitchFamily="34" charset="0"/>
              <a:ea typeface="Times New Roman" panose="02020603050405020304" pitchFamily="18" charset="0"/>
            </a:endParaRPr>
          </a:p>
          <a:p>
            <a:endParaRPr lang="hr-HR" dirty="0"/>
          </a:p>
        </p:txBody>
      </p:sp>
      <p:pic>
        <p:nvPicPr>
          <p:cNvPr id="2055" name="Picture 7">
            <a:extLst>
              <a:ext uri="{FF2B5EF4-FFF2-40B4-BE49-F238E27FC236}">
                <a16:creationId xmlns:a16="http://schemas.microsoft.com/office/drawing/2014/main" id="{B57D1BA5-A9D2-12EA-BE48-482E59551CAB}"/>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0237509" y="5735889"/>
            <a:ext cx="1395168" cy="580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20298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B865B-407C-B560-F23F-D25DB966D133}"/>
              </a:ext>
            </a:extLst>
          </p:cNvPr>
          <p:cNvSpPr>
            <a:spLocks noGrp="1"/>
          </p:cNvSpPr>
          <p:nvPr>
            <p:ph type="title"/>
          </p:nvPr>
        </p:nvSpPr>
        <p:spPr/>
        <p:txBody>
          <a:bodyPr/>
          <a:lstStyle/>
          <a:p>
            <a:endParaRPr lang="hr-HR" dirty="0"/>
          </a:p>
        </p:txBody>
      </p:sp>
      <p:sp>
        <p:nvSpPr>
          <p:cNvPr id="3" name="Content Placeholder 2">
            <a:extLst>
              <a:ext uri="{FF2B5EF4-FFF2-40B4-BE49-F238E27FC236}">
                <a16:creationId xmlns:a16="http://schemas.microsoft.com/office/drawing/2014/main" id="{B51A27E1-59C4-3101-EF36-7A01E61A4CC2}"/>
              </a:ext>
            </a:extLst>
          </p:cNvPr>
          <p:cNvSpPr>
            <a:spLocks noGrp="1"/>
          </p:cNvSpPr>
          <p:nvPr>
            <p:ph idx="1"/>
          </p:nvPr>
        </p:nvSpPr>
        <p:spPr>
          <a:xfrm>
            <a:off x="838200" y="1411550"/>
            <a:ext cx="10515600" cy="4765413"/>
          </a:xfrm>
        </p:spPr>
        <p:txBody>
          <a:bodyPr>
            <a:noAutofit/>
          </a:bodyPr>
          <a:lstStyle/>
          <a:p>
            <a:pPr marL="0" indent="0">
              <a:buNone/>
            </a:pPr>
            <a:r>
              <a:rPr lang="hr-HR" b="1" dirty="0">
                <a:effectLst/>
                <a:latin typeface="Open Sans" panose="020B0606030504020204" pitchFamily="34" charset="0"/>
                <a:ea typeface="Times New Roman" panose="02020603050405020304" pitchFamily="18" charset="0"/>
              </a:rPr>
              <a:t>Goranka </a:t>
            </a:r>
            <a:r>
              <a:rPr lang="hr-HR" b="1" dirty="0" err="1">
                <a:effectLst/>
                <a:latin typeface="Open Sans" panose="020B0606030504020204" pitchFamily="34" charset="0"/>
                <a:ea typeface="Times New Roman" panose="02020603050405020304" pitchFamily="18" charset="0"/>
              </a:rPr>
              <a:t>Blagus</a:t>
            </a:r>
            <a:r>
              <a:rPr lang="hr-HR" b="1" dirty="0">
                <a:effectLst/>
                <a:latin typeface="Open Sans" panose="020B0606030504020204" pitchFamily="34" charset="0"/>
                <a:ea typeface="Times New Roman" panose="02020603050405020304" pitchFamily="18" charset="0"/>
              </a:rPr>
              <a:t> </a:t>
            </a:r>
            <a:r>
              <a:rPr lang="hr-HR" b="1" dirty="0" err="1">
                <a:effectLst/>
                <a:latin typeface="Open Sans" panose="020B0606030504020204" pitchFamily="34" charset="0"/>
                <a:ea typeface="Times New Roman" panose="02020603050405020304" pitchFamily="18" charset="0"/>
              </a:rPr>
              <a:t>Bartolec</a:t>
            </a:r>
            <a:r>
              <a:rPr lang="hr-HR" b="1" dirty="0">
                <a:effectLst/>
                <a:latin typeface="Open Sans" panose="020B0606030504020204" pitchFamily="34" charset="0"/>
                <a:ea typeface="Times New Roman" panose="02020603050405020304" pitchFamily="18" charset="0"/>
              </a:rPr>
              <a:t> </a:t>
            </a:r>
            <a:r>
              <a:rPr lang="hr-HR" dirty="0">
                <a:effectLst/>
                <a:latin typeface="Open Sans" panose="020B0606030504020204" pitchFamily="34" charset="0"/>
                <a:ea typeface="Times New Roman" panose="02020603050405020304" pitchFamily="18" charset="0"/>
              </a:rPr>
              <a:t>sudjelovat će u ostvarivanju cilja 1 </a:t>
            </a:r>
            <a:r>
              <a:rPr lang="hr-HR" i="1" dirty="0">
                <a:effectLst/>
                <a:latin typeface="Open Sans" panose="020B0606030504020204" pitchFamily="34" charset="0"/>
                <a:ea typeface="Times New Roman" panose="02020603050405020304" pitchFamily="18" charset="0"/>
              </a:rPr>
              <a:t>Istražiti semantička i sintaktička obilježja prijedloga ujednačenom metodologijom</a:t>
            </a:r>
            <a:r>
              <a:rPr lang="hr-HR" dirty="0">
                <a:effectLst/>
                <a:latin typeface="Open Sans" panose="020B0606030504020204" pitchFamily="34" charset="0"/>
                <a:ea typeface="Times New Roman" panose="02020603050405020304" pitchFamily="18" charset="0"/>
              </a:rPr>
              <a:t>. Bavit će se teorijskim istraživanjima, radit će na osmišljavanju izgleda baze te će unositi podatke u bazu. Sudjelovat će u ostvarivanju cilja 3 </a:t>
            </a:r>
            <a:r>
              <a:rPr lang="hr-HR" i="1" dirty="0">
                <a:effectLst/>
                <a:latin typeface="Open Sans" panose="020B0606030504020204" pitchFamily="34" charset="0"/>
                <a:ea typeface="Times New Roman" panose="02020603050405020304" pitchFamily="18" charset="0"/>
              </a:rPr>
              <a:t>Istražiti kompleksne prijedložne konstrukcije i napraviti njihov repozitorij</a:t>
            </a:r>
            <a:r>
              <a:rPr lang="hr-HR" dirty="0">
                <a:effectLst/>
                <a:latin typeface="Open Sans" panose="020B0606030504020204" pitchFamily="34" charset="0"/>
                <a:ea typeface="Times New Roman" panose="02020603050405020304" pitchFamily="18" charset="0"/>
              </a:rPr>
              <a:t>, sudjelovat će u osmišljavanju načina obrade i prikaza novih jedinica u bazi. Vodit će radionicu o kompleksnim prijedložnim konstrukcijama, sudjelovat će u teorijskim istraživanjima, pisanju članaka i izlaganja za konferencije te u radu okruglog stola u zadnjoj godini projekta. </a:t>
            </a:r>
            <a:endParaRPr lang="hr-HR" dirty="0"/>
          </a:p>
        </p:txBody>
      </p:sp>
      <p:pic>
        <p:nvPicPr>
          <p:cNvPr id="2055" name="Picture 7">
            <a:extLst>
              <a:ext uri="{FF2B5EF4-FFF2-40B4-BE49-F238E27FC236}">
                <a16:creationId xmlns:a16="http://schemas.microsoft.com/office/drawing/2014/main" id="{B57D1BA5-A9D2-12EA-BE48-482E59551CAB}"/>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0237509" y="5735889"/>
            <a:ext cx="1395168" cy="580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9263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B865B-407C-B560-F23F-D25DB966D133}"/>
              </a:ext>
            </a:extLst>
          </p:cNvPr>
          <p:cNvSpPr>
            <a:spLocks noGrp="1"/>
          </p:cNvSpPr>
          <p:nvPr>
            <p:ph type="title"/>
          </p:nvPr>
        </p:nvSpPr>
        <p:spPr/>
        <p:txBody>
          <a:bodyPr/>
          <a:lstStyle/>
          <a:p>
            <a:endParaRPr lang="hr-HR"/>
          </a:p>
        </p:txBody>
      </p:sp>
      <p:sp>
        <p:nvSpPr>
          <p:cNvPr id="3" name="Content Placeholder 2">
            <a:extLst>
              <a:ext uri="{FF2B5EF4-FFF2-40B4-BE49-F238E27FC236}">
                <a16:creationId xmlns:a16="http://schemas.microsoft.com/office/drawing/2014/main" id="{B51A27E1-59C4-3101-EF36-7A01E61A4CC2}"/>
              </a:ext>
            </a:extLst>
          </p:cNvPr>
          <p:cNvSpPr>
            <a:spLocks noGrp="1"/>
          </p:cNvSpPr>
          <p:nvPr>
            <p:ph idx="1"/>
          </p:nvPr>
        </p:nvSpPr>
        <p:spPr/>
        <p:txBody>
          <a:bodyPr>
            <a:normAutofit/>
          </a:bodyPr>
          <a:lstStyle/>
          <a:p>
            <a:pPr marL="0" indent="0">
              <a:buNone/>
            </a:pPr>
            <a:r>
              <a:rPr lang="hr-HR" b="1" dirty="0">
                <a:effectLst/>
                <a:latin typeface="Open Sans" panose="020B0606030504020204" pitchFamily="34" charset="0"/>
                <a:ea typeface="Times New Roman" panose="02020603050405020304" pitchFamily="18" charset="0"/>
              </a:rPr>
              <a:t>Maja Glušac </a:t>
            </a:r>
            <a:r>
              <a:rPr lang="hr-HR" dirty="0">
                <a:effectLst/>
                <a:latin typeface="Open Sans" panose="020B0606030504020204" pitchFamily="34" charset="0"/>
                <a:ea typeface="Times New Roman" panose="02020603050405020304" pitchFamily="18" charset="0"/>
              </a:rPr>
              <a:t>sudjelovat će u ostvarivanju cilja 1 </a:t>
            </a:r>
            <a:r>
              <a:rPr lang="hr-HR" i="1" dirty="0">
                <a:effectLst/>
                <a:latin typeface="Open Sans" panose="020B0606030504020204" pitchFamily="34" charset="0"/>
                <a:ea typeface="Times New Roman" panose="02020603050405020304" pitchFamily="18" charset="0"/>
              </a:rPr>
              <a:t>Istražiti semantička i sintaktička obilježja prijedloga ujednačenom metodologijom</a:t>
            </a:r>
            <a:r>
              <a:rPr lang="hr-HR" dirty="0">
                <a:effectLst/>
                <a:latin typeface="Open Sans" panose="020B0606030504020204" pitchFamily="34" charset="0"/>
                <a:ea typeface="Times New Roman" panose="02020603050405020304" pitchFamily="18" charset="0"/>
              </a:rPr>
              <a:t>, bavit će se teorijskim istraživanjima te će sudjelovati u radu radionica u prvoj fazi rada, radit će na osmišljavanju izgleda i funkcionalnosti baze te će unositi podatke u bazu. Na temelju dobivenih podataka radit će istraživanja prijedloga u upotrebi, pisati radove i sudjelovati na konferencijama. Sudjelovat će u radu okruglog stola u zadnjoj godini projekta te u priređivanju zbornika s radovima.</a:t>
            </a:r>
            <a:endParaRPr lang="hr-HR" dirty="0"/>
          </a:p>
        </p:txBody>
      </p:sp>
      <p:pic>
        <p:nvPicPr>
          <p:cNvPr id="2055" name="Picture 7">
            <a:extLst>
              <a:ext uri="{FF2B5EF4-FFF2-40B4-BE49-F238E27FC236}">
                <a16:creationId xmlns:a16="http://schemas.microsoft.com/office/drawing/2014/main" id="{B57D1BA5-A9D2-12EA-BE48-482E59551CAB}"/>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0237509" y="5735889"/>
            <a:ext cx="1395168" cy="580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05088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B865B-407C-B560-F23F-D25DB966D133}"/>
              </a:ext>
            </a:extLst>
          </p:cNvPr>
          <p:cNvSpPr>
            <a:spLocks noGrp="1"/>
          </p:cNvSpPr>
          <p:nvPr>
            <p:ph type="title"/>
          </p:nvPr>
        </p:nvSpPr>
        <p:spPr/>
        <p:txBody>
          <a:bodyPr/>
          <a:lstStyle/>
          <a:p>
            <a:endParaRPr lang="hr-HR"/>
          </a:p>
        </p:txBody>
      </p:sp>
      <p:sp>
        <p:nvSpPr>
          <p:cNvPr id="3" name="Content Placeholder 2">
            <a:extLst>
              <a:ext uri="{FF2B5EF4-FFF2-40B4-BE49-F238E27FC236}">
                <a16:creationId xmlns:a16="http://schemas.microsoft.com/office/drawing/2014/main" id="{B51A27E1-59C4-3101-EF36-7A01E61A4CC2}"/>
              </a:ext>
            </a:extLst>
          </p:cNvPr>
          <p:cNvSpPr>
            <a:spLocks noGrp="1"/>
          </p:cNvSpPr>
          <p:nvPr>
            <p:ph idx="1"/>
          </p:nvPr>
        </p:nvSpPr>
        <p:spPr/>
        <p:txBody>
          <a:bodyPr>
            <a:normAutofit/>
          </a:bodyPr>
          <a:lstStyle/>
          <a:p>
            <a:pPr marL="0" indent="0">
              <a:buNone/>
            </a:pPr>
            <a:r>
              <a:rPr lang="hr-HR" b="1" dirty="0">
                <a:effectLst/>
                <a:latin typeface="Open Sans" panose="020B0606030504020204" pitchFamily="34" charset="0"/>
                <a:ea typeface="Times New Roman" panose="02020603050405020304" pitchFamily="18" charset="0"/>
              </a:rPr>
              <a:t>Vedran Juričić </a:t>
            </a:r>
            <a:r>
              <a:rPr lang="hr-HR" dirty="0">
                <a:effectLst/>
                <a:latin typeface="Open Sans" panose="020B0606030504020204" pitchFamily="34" charset="0"/>
                <a:ea typeface="Times New Roman" panose="02020603050405020304" pitchFamily="18" charset="0"/>
              </a:rPr>
              <a:t>sudjelovat će u ostvarivanju cilja 1 </a:t>
            </a:r>
            <a:r>
              <a:rPr lang="hr-HR" i="1" dirty="0">
                <a:effectLst/>
                <a:latin typeface="Open Sans" panose="020B0606030504020204" pitchFamily="34" charset="0"/>
                <a:ea typeface="Times New Roman" panose="02020603050405020304" pitchFamily="18" charset="0"/>
              </a:rPr>
              <a:t>Istražiti semantička i sintaktička obilježja prijedloga ujednačenom metodologijom</a:t>
            </a:r>
            <a:r>
              <a:rPr lang="hr-HR" dirty="0">
                <a:effectLst/>
                <a:latin typeface="Open Sans" panose="020B0606030504020204" pitchFamily="34" charset="0"/>
                <a:ea typeface="Times New Roman" panose="02020603050405020304" pitchFamily="18" charset="0"/>
              </a:rPr>
              <a:t> i cilja 2 </a:t>
            </a:r>
            <a:r>
              <a:rPr lang="hr-HR" i="1" dirty="0">
                <a:effectLst/>
                <a:latin typeface="Open Sans" panose="020B0606030504020204" pitchFamily="34" charset="0"/>
                <a:ea typeface="Times New Roman" panose="02020603050405020304" pitchFamily="18" charset="0"/>
              </a:rPr>
              <a:t>Izraditi bazu prijedloga u kojoj će se prijedlozi prikazati na uniforman način</a:t>
            </a:r>
            <a:r>
              <a:rPr lang="hr-HR" dirty="0">
                <a:effectLst/>
                <a:latin typeface="Open Sans" panose="020B0606030504020204" pitchFamily="34" charset="0"/>
                <a:ea typeface="Times New Roman" panose="02020603050405020304" pitchFamily="18" charset="0"/>
              </a:rPr>
              <a:t>. U dogovoru s ostalim suradnicima osmislit će izgled i funkcioniranje sučelja kroz koje će se podatci unositi u bazu te će izraditi sučelje za unošenje podataka i rad u bazi. Napravit će i sučelje za pretraživanje i pregled podataka koje će biti otvoreno za javnost. Pisat će radove i sudjelovati na konferencijama i u predstavljanju baze.</a:t>
            </a:r>
            <a:endParaRPr lang="hr-HR" dirty="0"/>
          </a:p>
        </p:txBody>
      </p:sp>
      <p:pic>
        <p:nvPicPr>
          <p:cNvPr id="2055" name="Picture 7">
            <a:extLst>
              <a:ext uri="{FF2B5EF4-FFF2-40B4-BE49-F238E27FC236}">
                <a16:creationId xmlns:a16="http://schemas.microsoft.com/office/drawing/2014/main" id="{B57D1BA5-A9D2-12EA-BE48-482E59551CAB}"/>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0237509" y="5735889"/>
            <a:ext cx="1395168" cy="580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61891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B865B-407C-B560-F23F-D25DB966D133}"/>
              </a:ext>
            </a:extLst>
          </p:cNvPr>
          <p:cNvSpPr>
            <a:spLocks noGrp="1"/>
          </p:cNvSpPr>
          <p:nvPr>
            <p:ph type="title"/>
          </p:nvPr>
        </p:nvSpPr>
        <p:spPr/>
        <p:txBody>
          <a:bodyPr/>
          <a:lstStyle/>
          <a:p>
            <a:endParaRPr lang="hr-HR"/>
          </a:p>
        </p:txBody>
      </p:sp>
      <p:sp>
        <p:nvSpPr>
          <p:cNvPr id="3" name="Content Placeholder 2">
            <a:extLst>
              <a:ext uri="{FF2B5EF4-FFF2-40B4-BE49-F238E27FC236}">
                <a16:creationId xmlns:a16="http://schemas.microsoft.com/office/drawing/2014/main" id="{B51A27E1-59C4-3101-EF36-7A01E61A4CC2}"/>
              </a:ext>
            </a:extLst>
          </p:cNvPr>
          <p:cNvSpPr>
            <a:spLocks noGrp="1"/>
          </p:cNvSpPr>
          <p:nvPr>
            <p:ph idx="1"/>
          </p:nvPr>
        </p:nvSpPr>
        <p:spPr>
          <a:xfrm>
            <a:off x="824144" y="1603683"/>
            <a:ext cx="10515600" cy="4889192"/>
          </a:xfrm>
        </p:spPr>
        <p:txBody>
          <a:bodyPr>
            <a:noAutofit/>
          </a:bodyPr>
          <a:lstStyle/>
          <a:p>
            <a:pPr marL="0" indent="0">
              <a:buNone/>
            </a:pPr>
            <a:r>
              <a:rPr lang="hr-HR" b="1" dirty="0">
                <a:effectLst/>
                <a:latin typeface="Open Sans" panose="020B0606030504020204" pitchFamily="34" charset="0"/>
                <a:ea typeface="Times New Roman" panose="02020603050405020304" pitchFamily="18" charset="0"/>
              </a:rPr>
              <a:t>Daniela </a:t>
            </a:r>
            <a:r>
              <a:rPr lang="hr-HR" b="1" dirty="0" err="1">
                <a:effectLst/>
                <a:latin typeface="Open Sans" panose="020B0606030504020204" pitchFamily="34" charset="0"/>
                <a:ea typeface="Times New Roman" panose="02020603050405020304" pitchFamily="18" charset="0"/>
              </a:rPr>
              <a:t>Katunar</a:t>
            </a:r>
            <a:r>
              <a:rPr lang="hr-HR" b="1" dirty="0">
                <a:effectLst/>
                <a:latin typeface="Open Sans" panose="020B0606030504020204" pitchFamily="34" charset="0"/>
                <a:ea typeface="Times New Roman" panose="02020603050405020304" pitchFamily="18" charset="0"/>
              </a:rPr>
              <a:t> </a:t>
            </a:r>
            <a:r>
              <a:rPr lang="hr-HR" dirty="0">
                <a:effectLst/>
                <a:latin typeface="Open Sans" panose="020B0606030504020204" pitchFamily="34" charset="0"/>
                <a:ea typeface="Times New Roman" panose="02020603050405020304" pitchFamily="18" charset="0"/>
              </a:rPr>
              <a:t>sudjelovat će u ostvarivanju cilja 1 </a:t>
            </a:r>
            <a:r>
              <a:rPr lang="hr-HR" i="1" dirty="0">
                <a:effectLst/>
                <a:latin typeface="Open Sans" panose="020B0606030504020204" pitchFamily="34" charset="0"/>
                <a:ea typeface="Times New Roman" panose="02020603050405020304" pitchFamily="18" charset="0"/>
              </a:rPr>
              <a:t>Istražiti semantička i sintaktička obilježja prijedloga ujednačenom metodologijom</a:t>
            </a:r>
            <a:r>
              <a:rPr lang="hr-HR" dirty="0">
                <a:effectLst/>
                <a:latin typeface="Open Sans" panose="020B0606030504020204" pitchFamily="34" charset="0"/>
                <a:ea typeface="Times New Roman" panose="02020603050405020304" pitchFamily="18" charset="0"/>
              </a:rPr>
              <a:t>, u okviru kojega će provoditi teorijska istraživanja, radit će na osmišljavanju izgleda i funkcionalnosti baze te će unositi podatke u bazu. U okviru cilja 3 </a:t>
            </a:r>
            <a:r>
              <a:rPr lang="hr-HR" i="1" dirty="0">
                <a:effectLst/>
                <a:latin typeface="Open Sans" panose="020B0606030504020204" pitchFamily="34" charset="0"/>
                <a:ea typeface="Times New Roman" panose="02020603050405020304" pitchFamily="18" charset="0"/>
              </a:rPr>
              <a:t>Istražiti kompleksne prijedložne konstrukcije i napraviti njihov repozitorij </a:t>
            </a:r>
            <a:r>
              <a:rPr lang="hr-HR" dirty="0">
                <a:effectLst/>
                <a:latin typeface="Open Sans" panose="020B0606030504020204" pitchFamily="34" charset="0"/>
                <a:ea typeface="Times New Roman" panose="02020603050405020304" pitchFamily="18" charset="0"/>
              </a:rPr>
              <a:t>sudjelovat će u osmišljavanju načina obrade i prikaza novih jedinica u bazi. Vodit će radionicu o kompleksnim prijedložnim konstrukcijama, provodit će teorijska istraživanja, pisat će članke i sudjelovati na konferencijama. Sudjelovat će u radu okruglog stola u zadnjoj godini.</a:t>
            </a:r>
            <a:endParaRPr lang="hr-HR" dirty="0"/>
          </a:p>
        </p:txBody>
      </p:sp>
      <p:pic>
        <p:nvPicPr>
          <p:cNvPr id="2055" name="Picture 7">
            <a:extLst>
              <a:ext uri="{FF2B5EF4-FFF2-40B4-BE49-F238E27FC236}">
                <a16:creationId xmlns:a16="http://schemas.microsoft.com/office/drawing/2014/main" id="{B57D1BA5-A9D2-12EA-BE48-482E59551CAB}"/>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0237509" y="5735889"/>
            <a:ext cx="1395168" cy="580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8161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B865B-407C-B560-F23F-D25DB966D133}"/>
              </a:ext>
            </a:extLst>
          </p:cNvPr>
          <p:cNvSpPr>
            <a:spLocks noGrp="1"/>
          </p:cNvSpPr>
          <p:nvPr>
            <p:ph type="title"/>
          </p:nvPr>
        </p:nvSpPr>
        <p:spPr/>
        <p:txBody>
          <a:bodyPr/>
          <a:lstStyle/>
          <a:p>
            <a:endParaRPr lang="hr-HR"/>
          </a:p>
        </p:txBody>
      </p:sp>
      <p:sp>
        <p:nvSpPr>
          <p:cNvPr id="3" name="Content Placeholder 2">
            <a:extLst>
              <a:ext uri="{FF2B5EF4-FFF2-40B4-BE49-F238E27FC236}">
                <a16:creationId xmlns:a16="http://schemas.microsoft.com/office/drawing/2014/main" id="{B51A27E1-59C4-3101-EF36-7A01E61A4CC2}"/>
              </a:ext>
            </a:extLst>
          </p:cNvPr>
          <p:cNvSpPr>
            <a:spLocks noGrp="1"/>
          </p:cNvSpPr>
          <p:nvPr>
            <p:ph idx="1"/>
          </p:nvPr>
        </p:nvSpPr>
        <p:spPr>
          <a:xfrm>
            <a:off x="710214" y="541373"/>
            <a:ext cx="10643586" cy="5635590"/>
          </a:xfrm>
        </p:spPr>
        <p:txBody>
          <a:bodyPr>
            <a:noAutofit/>
          </a:bodyPr>
          <a:lstStyle/>
          <a:p>
            <a:pPr marL="0" indent="0">
              <a:buNone/>
            </a:pPr>
            <a:r>
              <a:rPr lang="hr-HR" b="1" dirty="0">
                <a:effectLst/>
                <a:latin typeface="Open Sans" panose="020B0606030504020204" pitchFamily="34" charset="0"/>
                <a:ea typeface="Times New Roman" panose="02020603050405020304" pitchFamily="18" charset="0"/>
              </a:rPr>
              <a:t>Ivana Matas Ivanković </a:t>
            </a:r>
            <a:r>
              <a:rPr lang="hr-HR" dirty="0">
                <a:effectLst/>
                <a:latin typeface="Open Sans" panose="020B0606030504020204" pitchFamily="34" charset="0"/>
                <a:ea typeface="Times New Roman" panose="02020603050405020304" pitchFamily="18" charset="0"/>
              </a:rPr>
              <a:t>sudjelovat će u gotovo svim aktivnostima na projektu; vodit će projekt i istraživačku grupu, te će raditi organizaciju i raspodjelu posla. Sudjelovat će u ostvarivanju cilja 1 </a:t>
            </a:r>
            <a:r>
              <a:rPr lang="hr-HR" i="1" dirty="0">
                <a:effectLst/>
                <a:latin typeface="Open Sans" panose="020B0606030504020204" pitchFamily="34" charset="0"/>
                <a:ea typeface="Times New Roman" panose="02020603050405020304" pitchFamily="18" charset="0"/>
              </a:rPr>
              <a:t>Istražiti semantička i sintaktička obilježja prijedloga ujednačenom metodologijom</a:t>
            </a:r>
            <a:r>
              <a:rPr lang="hr-HR" dirty="0">
                <a:effectLst/>
                <a:latin typeface="Open Sans" panose="020B0606030504020204" pitchFamily="34" charset="0"/>
                <a:ea typeface="Times New Roman" panose="02020603050405020304" pitchFamily="18" charset="0"/>
              </a:rPr>
              <a:t>, bavit će se teorijskim istraživanjima, radit će na osmišljavanju izgleda i funkcionalnosti baze te će unositi podatke u bazu. Organizirat će radionice i voditi radionicu na temu semantičkih kategorija.</a:t>
            </a:r>
            <a:r>
              <a:rPr lang="hr-HR" dirty="0">
                <a:effectLst/>
                <a:latin typeface="Times New Roman" panose="02020603050405020304" pitchFamily="18" charset="0"/>
                <a:ea typeface="Times New Roman" panose="02020603050405020304" pitchFamily="18" charset="0"/>
              </a:rPr>
              <a:t> </a:t>
            </a:r>
            <a:r>
              <a:rPr lang="hr-HR" dirty="0">
                <a:effectLst/>
                <a:latin typeface="Open Sans" panose="020B0606030504020204" pitchFamily="34" charset="0"/>
                <a:ea typeface="Times New Roman" panose="02020603050405020304" pitchFamily="18" charset="0"/>
              </a:rPr>
              <a:t>U okviru cilja 3 </a:t>
            </a:r>
            <a:r>
              <a:rPr lang="hr-HR" i="1" dirty="0">
                <a:effectLst/>
                <a:latin typeface="Open Sans" panose="020B0606030504020204" pitchFamily="34" charset="0"/>
                <a:ea typeface="Times New Roman" panose="02020603050405020304" pitchFamily="18" charset="0"/>
              </a:rPr>
              <a:t>Istražiti kompleksne prijedložne konstrukcije i napraviti njihov repozitorij</a:t>
            </a:r>
            <a:r>
              <a:rPr lang="hr-HR" dirty="0">
                <a:effectLst/>
                <a:latin typeface="Open Sans" panose="020B0606030504020204" pitchFamily="34" charset="0"/>
                <a:ea typeface="Times New Roman" panose="02020603050405020304" pitchFamily="18" charset="0"/>
              </a:rPr>
              <a:t> sudjelovat će u osmišljavanju načina obrade i prikaza novih jedinica u bazi te će sudjelovati u radionici o kompleksnim prijedložnim konstrukcijama, provodit će teorijska istraživanja, pisat će članke i sudjelovati na konferencijama. Sudjelovat će u radu okruglog stola u zadnjoj godini te u priređivanju zbornika radova.</a:t>
            </a:r>
            <a:endParaRPr lang="hr-HR" dirty="0"/>
          </a:p>
        </p:txBody>
      </p:sp>
      <p:pic>
        <p:nvPicPr>
          <p:cNvPr id="2055" name="Picture 7">
            <a:extLst>
              <a:ext uri="{FF2B5EF4-FFF2-40B4-BE49-F238E27FC236}">
                <a16:creationId xmlns:a16="http://schemas.microsoft.com/office/drawing/2014/main" id="{B57D1BA5-A9D2-12EA-BE48-482E59551CAB}"/>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0308530" y="5912137"/>
            <a:ext cx="1395168" cy="580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80914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B865B-407C-B560-F23F-D25DB966D133}"/>
              </a:ext>
            </a:extLst>
          </p:cNvPr>
          <p:cNvSpPr>
            <a:spLocks noGrp="1"/>
          </p:cNvSpPr>
          <p:nvPr>
            <p:ph type="title"/>
          </p:nvPr>
        </p:nvSpPr>
        <p:spPr/>
        <p:txBody>
          <a:bodyPr/>
          <a:lstStyle/>
          <a:p>
            <a:endParaRPr lang="hr-HR"/>
          </a:p>
        </p:txBody>
      </p:sp>
      <p:sp>
        <p:nvSpPr>
          <p:cNvPr id="3" name="Content Placeholder 2">
            <a:extLst>
              <a:ext uri="{FF2B5EF4-FFF2-40B4-BE49-F238E27FC236}">
                <a16:creationId xmlns:a16="http://schemas.microsoft.com/office/drawing/2014/main" id="{B51A27E1-59C4-3101-EF36-7A01E61A4CC2}"/>
              </a:ext>
            </a:extLst>
          </p:cNvPr>
          <p:cNvSpPr>
            <a:spLocks noGrp="1"/>
          </p:cNvSpPr>
          <p:nvPr>
            <p:ph idx="1"/>
          </p:nvPr>
        </p:nvSpPr>
        <p:spPr>
          <a:xfrm>
            <a:off x="559323" y="656948"/>
            <a:ext cx="10794477" cy="5520015"/>
          </a:xfrm>
        </p:spPr>
        <p:txBody>
          <a:bodyPr>
            <a:noAutofit/>
          </a:bodyPr>
          <a:lstStyle/>
          <a:p>
            <a:pPr marL="0" indent="0">
              <a:buNone/>
            </a:pPr>
            <a:r>
              <a:rPr lang="hr-HR" b="1" dirty="0">
                <a:effectLst/>
                <a:latin typeface="Open Sans" panose="020B0606030504020204" pitchFamily="34" charset="0"/>
                <a:ea typeface="Times New Roman" panose="02020603050405020304" pitchFamily="18" charset="0"/>
              </a:rPr>
              <a:t>Darko </a:t>
            </a:r>
            <a:r>
              <a:rPr lang="hr-HR" b="1" dirty="0" err="1">
                <a:effectLst/>
                <a:latin typeface="Open Sans" panose="020B0606030504020204" pitchFamily="34" charset="0"/>
                <a:ea typeface="Times New Roman" panose="02020603050405020304" pitchFamily="18" charset="0"/>
              </a:rPr>
              <a:t>Matovac</a:t>
            </a:r>
            <a:r>
              <a:rPr lang="hr-HR" b="1" dirty="0">
                <a:effectLst/>
                <a:latin typeface="Open Sans" panose="020B0606030504020204" pitchFamily="34" charset="0"/>
                <a:ea typeface="Times New Roman" panose="02020603050405020304" pitchFamily="18" charset="0"/>
              </a:rPr>
              <a:t> </a:t>
            </a:r>
            <a:r>
              <a:rPr lang="hr-HR" dirty="0">
                <a:effectLst/>
                <a:latin typeface="Open Sans" panose="020B0606030504020204" pitchFamily="34" charset="0"/>
                <a:ea typeface="Times New Roman" panose="02020603050405020304" pitchFamily="18" charset="0"/>
              </a:rPr>
              <a:t>u okviru cilja 1 </a:t>
            </a:r>
            <a:r>
              <a:rPr lang="hr-HR" i="1" dirty="0">
                <a:effectLst/>
                <a:latin typeface="Open Sans" panose="020B0606030504020204" pitchFamily="34" charset="0"/>
                <a:ea typeface="Times New Roman" panose="02020603050405020304" pitchFamily="18" charset="0"/>
              </a:rPr>
              <a:t>Istražiti semantička i sintaktička obilježja prijedloga ujednačenom metodologijom</a:t>
            </a:r>
            <a:r>
              <a:rPr lang="hr-HR" dirty="0">
                <a:effectLst/>
                <a:latin typeface="Open Sans" panose="020B0606030504020204" pitchFamily="34" charset="0"/>
                <a:ea typeface="Times New Roman" panose="02020603050405020304" pitchFamily="18" charset="0"/>
              </a:rPr>
              <a:t> sudjelovat će teorijskim istraživanjima, radit će na osmišljavanju izgleda baze te će unositi podatke u bazu. Na temelju dobivenih podataka radit će istraživanja, pisati radove i sudjelovati na konferencijama. Sudjelovat će u ostvarivanju cilja 4 </a:t>
            </a:r>
            <a:r>
              <a:rPr lang="hr-HR" i="1" dirty="0">
                <a:effectLst/>
                <a:latin typeface="Open Sans" panose="020B0606030504020204" pitchFamily="34" charset="0"/>
                <a:ea typeface="Times New Roman" panose="02020603050405020304" pitchFamily="18" charset="0"/>
              </a:rPr>
              <a:t>Usporediti odnos doslovnog i prenesenog značenja u prijedložnoj upotrebi</a:t>
            </a:r>
            <a:r>
              <a:rPr lang="hr-HR" dirty="0">
                <a:effectLst/>
                <a:latin typeface="Open Sans" panose="020B0606030504020204" pitchFamily="34" charset="0"/>
                <a:ea typeface="Times New Roman" panose="02020603050405020304" pitchFamily="18" charset="0"/>
              </a:rPr>
              <a:t> te će pisati radove za objavu u časopisima. U okviru cilja 5 </a:t>
            </a:r>
            <a:r>
              <a:rPr lang="hr-HR" i="1" dirty="0">
                <a:effectLst/>
                <a:latin typeface="Open Sans" panose="020B0606030504020204" pitchFamily="34" charset="0"/>
                <a:ea typeface="Times New Roman" panose="02020603050405020304" pitchFamily="18" charset="0"/>
              </a:rPr>
              <a:t>Povezati suvremena teorijska istraživanja prijedloga s </a:t>
            </a:r>
            <a:r>
              <a:rPr lang="hr-HR" i="1" dirty="0" err="1">
                <a:effectLst/>
                <a:latin typeface="Open Sans" panose="020B0606030504020204" pitchFamily="34" charset="0"/>
                <a:ea typeface="Times New Roman" panose="02020603050405020304" pitchFamily="18" charset="0"/>
              </a:rPr>
              <a:t>primijenjenolingvističkim</a:t>
            </a:r>
            <a:r>
              <a:rPr lang="hr-HR" i="1" dirty="0">
                <a:effectLst/>
                <a:latin typeface="Open Sans" panose="020B0606030504020204" pitchFamily="34" charset="0"/>
                <a:ea typeface="Times New Roman" panose="02020603050405020304" pitchFamily="18" charset="0"/>
              </a:rPr>
              <a:t> istraživanjima </a:t>
            </a:r>
            <a:r>
              <a:rPr lang="hr-HR" dirty="0">
                <a:effectLst/>
                <a:latin typeface="Open Sans" panose="020B0606030504020204" pitchFamily="34" charset="0"/>
                <a:ea typeface="Times New Roman" panose="02020603050405020304" pitchFamily="18" charset="0"/>
              </a:rPr>
              <a:t>odabrat će primjere iz baze primjerene poučavanju hrvatskog jezika kao stranog, provest će testiranje u nastavi, vodit će radionicu na tu temu te će izraditi priručnik sa zadatcima za učenje. Sudjelovat će u radu okruglog stola u zadnjoj godini.</a:t>
            </a:r>
            <a:endParaRPr lang="hr-HR" dirty="0"/>
          </a:p>
        </p:txBody>
      </p:sp>
      <p:pic>
        <p:nvPicPr>
          <p:cNvPr id="2055" name="Picture 7">
            <a:extLst>
              <a:ext uri="{FF2B5EF4-FFF2-40B4-BE49-F238E27FC236}">
                <a16:creationId xmlns:a16="http://schemas.microsoft.com/office/drawing/2014/main" id="{B57D1BA5-A9D2-12EA-BE48-482E59551CAB}"/>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0237509" y="5735889"/>
            <a:ext cx="1395168" cy="580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36940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B865B-407C-B560-F23F-D25DB966D133}"/>
              </a:ext>
            </a:extLst>
          </p:cNvPr>
          <p:cNvSpPr>
            <a:spLocks noGrp="1"/>
          </p:cNvSpPr>
          <p:nvPr>
            <p:ph type="title"/>
          </p:nvPr>
        </p:nvSpPr>
        <p:spPr/>
        <p:txBody>
          <a:bodyPr/>
          <a:lstStyle/>
          <a:p>
            <a:endParaRPr lang="hr-HR"/>
          </a:p>
        </p:txBody>
      </p:sp>
      <p:sp>
        <p:nvSpPr>
          <p:cNvPr id="3" name="Content Placeholder 2">
            <a:extLst>
              <a:ext uri="{FF2B5EF4-FFF2-40B4-BE49-F238E27FC236}">
                <a16:creationId xmlns:a16="http://schemas.microsoft.com/office/drawing/2014/main" id="{B51A27E1-59C4-3101-EF36-7A01E61A4CC2}"/>
              </a:ext>
            </a:extLst>
          </p:cNvPr>
          <p:cNvSpPr>
            <a:spLocks noGrp="1"/>
          </p:cNvSpPr>
          <p:nvPr>
            <p:ph idx="1"/>
          </p:nvPr>
        </p:nvSpPr>
        <p:spPr/>
        <p:txBody>
          <a:bodyPr>
            <a:normAutofit/>
          </a:bodyPr>
          <a:lstStyle/>
          <a:p>
            <a:pPr marL="0" indent="0">
              <a:buNone/>
            </a:pPr>
            <a:r>
              <a:rPr lang="hr-HR" b="1" dirty="0">
                <a:effectLst/>
                <a:latin typeface="Open Sans" panose="020B0606030504020204" pitchFamily="34" charset="0"/>
                <a:ea typeface="Times New Roman" panose="02020603050405020304" pitchFamily="18" charset="0"/>
              </a:rPr>
              <a:t>Ljiljana Šarić </a:t>
            </a:r>
            <a:r>
              <a:rPr lang="hr-HR" dirty="0">
                <a:effectLst/>
                <a:latin typeface="Open Sans" panose="020B0606030504020204" pitchFamily="34" charset="0"/>
                <a:ea typeface="Times New Roman" panose="02020603050405020304" pitchFamily="18" charset="0"/>
              </a:rPr>
              <a:t>u okviru cilja 1 </a:t>
            </a:r>
            <a:r>
              <a:rPr lang="hr-HR" i="1" dirty="0">
                <a:effectLst/>
                <a:latin typeface="Open Sans" panose="020B0606030504020204" pitchFamily="34" charset="0"/>
                <a:ea typeface="Times New Roman" panose="02020603050405020304" pitchFamily="18" charset="0"/>
              </a:rPr>
              <a:t>Istražiti semantička i sintaktička obilježja prijedloga ujednačenom metodologijom</a:t>
            </a:r>
            <a:r>
              <a:rPr lang="hr-HR" dirty="0">
                <a:effectLst/>
                <a:latin typeface="Open Sans" panose="020B0606030504020204" pitchFamily="34" charset="0"/>
                <a:ea typeface="Times New Roman" panose="02020603050405020304" pitchFamily="18" charset="0"/>
              </a:rPr>
              <a:t> sudjelovat će teorijskim istraživanjima, radit će na osmišljavanju izgleda i funkcioniranja baze te će unositi podatke u bazu. Na temelju dobivenih podataka radit će istraživanja, pisati radove i sudjelovati u konferencijama. Sudjelovat će u ostvarivanju cilja 4 </a:t>
            </a:r>
            <a:r>
              <a:rPr lang="hr-HR" i="1" dirty="0">
                <a:effectLst/>
                <a:latin typeface="Open Sans" panose="020B0606030504020204" pitchFamily="34" charset="0"/>
                <a:ea typeface="Times New Roman" panose="02020603050405020304" pitchFamily="18" charset="0"/>
              </a:rPr>
              <a:t>Usporediti odnos doslovnog i prenesenog značenja u prijedložnoj upotrebi</a:t>
            </a:r>
            <a:r>
              <a:rPr lang="hr-HR" dirty="0">
                <a:effectLst/>
                <a:latin typeface="Open Sans" panose="020B0606030504020204" pitchFamily="34" charset="0"/>
                <a:ea typeface="Times New Roman" panose="02020603050405020304" pitchFamily="18" charset="0"/>
              </a:rPr>
              <a:t> te će pisati radove za objavu u časopisima i izlagati na konferencijama. U zadnjoj godini projekta sudjelovat će u radu okruglog stola.</a:t>
            </a:r>
            <a:endParaRPr lang="hr-HR" dirty="0"/>
          </a:p>
        </p:txBody>
      </p:sp>
      <p:pic>
        <p:nvPicPr>
          <p:cNvPr id="2055" name="Picture 7">
            <a:extLst>
              <a:ext uri="{FF2B5EF4-FFF2-40B4-BE49-F238E27FC236}">
                <a16:creationId xmlns:a16="http://schemas.microsoft.com/office/drawing/2014/main" id="{B57D1BA5-A9D2-12EA-BE48-482E59551CAB}"/>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0237509" y="5735889"/>
            <a:ext cx="1395168" cy="580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67199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B865B-407C-B560-F23F-D25DB966D133}"/>
              </a:ext>
            </a:extLst>
          </p:cNvPr>
          <p:cNvSpPr>
            <a:spLocks noGrp="1"/>
          </p:cNvSpPr>
          <p:nvPr>
            <p:ph type="title"/>
          </p:nvPr>
        </p:nvSpPr>
        <p:spPr/>
        <p:txBody>
          <a:bodyPr/>
          <a:lstStyle/>
          <a:p>
            <a:endParaRPr lang="hr-HR"/>
          </a:p>
        </p:txBody>
      </p:sp>
      <p:sp>
        <p:nvSpPr>
          <p:cNvPr id="3" name="Content Placeholder 2">
            <a:extLst>
              <a:ext uri="{FF2B5EF4-FFF2-40B4-BE49-F238E27FC236}">
                <a16:creationId xmlns:a16="http://schemas.microsoft.com/office/drawing/2014/main" id="{B51A27E1-59C4-3101-EF36-7A01E61A4CC2}"/>
              </a:ext>
            </a:extLst>
          </p:cNvPr>
          <p:cNvSpPr>
            <a:spLocks noGrp="1"/>
          </p:cNvSpPr>
          <p:nvPr>
            <p:ph idx="1"/>
          </p:nvPr>
        </p:nvSpPr>
        <p:spPr/>
        <p:txBody>
          <a:bodyPr>
            <a:noAutofit/>
          </a:bodyPr>
          <a:lstStyle/>
          <a:p>
            <a:r>
              <a:rPr lang="hr-HR" sz="2400" dirty="0">
                <a:effectLst/>
                <a:latin typeface="Open Sans" panose="020B0606030504020204" pitchFamily="34" charset="0"/>
                <a:ea typeface="Times New Roman" panose="02020603050405020304" pitchFamily="18" charset="0"/>
              </a:rPr>
              <a:t>Doktorand će sudjelovati u ostvarivanju cilja 1 </a:t>
            </a:r>
            <a:r>
              <a:rPr lang="hr-HR" sz="2400" i="1" dirty="0">
                <a:effectLst/>
                <a:latin typeface="Open Sans" panose="020B0606030504020204" pitchFamily="34" charset="0"/>
                <a:ea typeface="Times New Roman" panose="02020603050405020304" pitchFamily="18" charset="0"/>
              </a:rPr>
              <a:t>Istražiti semantička i sintaktička obilježja prijedloga ujednačenom metodologijom</a:t>
            </a:r>
            <a:r>
              <a:rPr lang="hr-HR" sz="2400" dirty="0">
                <a:effectLst/>
                <a:latin typeface="Open Sans" panose="020B0606030504020204" pitchFamily="34" charset="0"/>
                <a:ea typeface="Times New Roman" panose="02020603050405020304" pitchFamily="18" charset="0"/>
              </a:rPr>
              <a:t>. Bavit će se teorijskim istraživanjima te će unositi podatke u bazu. Na temelju dobivenih podataka radit će istraživanja prijedloga u upotrebi, pisati radove i sudjelovati na konferencijama. Sudjelovat će u radu okruglog stola u zadnjoj godini projekta te u priređivanju zbornika s radovima. Upisat će doktorat te će dio vremena biti posvećen obavezama na doktoratu. Očekuje se da doktorand ima </a:t>
            </a:r>
            <a:r>
              <a:rPr lang="hr-HR" sz="2400" dirty="0" err="1">
                <a:effectLst/>
                <a:latin typeface="Open Sans" panose="020B0606030504020204" pitchFamily="34" charset="0"/>
                <a:ea typeface="Times New Roman" panose="02020603050405020304" pitchFamily="18" charset="0"/>
              </a:rPr>
              <a:t>koratistička</a:t>
            </a:r>
            <a:r>
              <a:rPr lang="hr-HR" sz="2400" dirty="0">
                <a:effectLst/>
                <a:latin typeface="Open Sans" panose="020B0606030504020204" pitchFamily="34" charset="0"/>
                <a:ea typeface="Times New Roman" panose="02020603050405020304" pitchFamily="18" charset="0"/>
              </a:rPr>
              <a:t> i/ili lingvistička znanja koja će mu omogućiti sintaktičku i semantičku analizu građe te računalne kompetencije koje će mu omogućiti rad u bazi i da ga zanima tema projekta.</a:t>
            </a:r>
            <a:endParaRPr lang="hr-HR" sz="2400" dirty="0"/>
          </a:p>
        </p:txBody>
      </p:sp>
      <p:pic>
        <p:nvPicPr>
          <p:cNvPr id="2055" name="Picture 7">
            <a:extLst>
              <a:ext uri="{FF2B5EF4-FFF2-40B4-BE49-F238E27FC236}">
                <a16:creationId xmlns:a16="http://schemas.microsoft.com/office/drawing/2014/main" id="{B57D1BA5-A9D2-12EA-BE48-482E59551CAB}"/>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0237509" y="5735889"/>
            <a:ext cx="1395168" cy="580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02674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B865B-407C-B560-F23F-D25DB966D133}"/>
              </a:ext>
            </a:extLst>
          </p:cNvPr>
          <p:cNvSpPr>
            <a:spLocks noGrp="1"/>
          </p:cNvSpPr>
          <p:nvPr>
            <p:ph type="title"/>
          </p:nvPr>
        </p:nvSpPr>
        <p:spPr>
          <a:xfrm>
            <a:off x="680980" y="337071"/>
            <a:ext cx="10515600" cy="824483"/>
          </a:xfrm>
        </p:spPr>
        <p:txBody>
          <a:bodyPr>
            <a:normAutofit/>
          </a:bodyPr>
          <a:lstStyle/>
          <a:p>
            <a:r>
              <a:rPr lang="hr-HR" sz="3200" dirty="0" smtClean="0">
                <a:latin typeface="+mn-lt"/>
              </a:rPr>
              <a:t>Motivacija </a:t>
            </a:r>
            <a:r>
              <a:rPr lang="hr-HR" sz="3200" dirty="0">
                <a:latin typeface="+mn-lt"/>
              </a:rPr>
              <a:t>za projekt</a:t>
            </a:r>
          </a:p>
        </p:txBody>
      </p:sp>
      <p:sp>
        <p:nvSpPr>
          <p:cNvPr id="3" name="Content Placeholder 2">
            <a:extLst>
              <a:ext uri="{FF2B5EF4-FFF2-40B4-BE49-F238E27FC236}">
                <a16:creationId xmlns:a16="http://schemas.microsoft.com/office/drawing/2014/main" id="{B51A27E1-59C4-3101-EF36-7A01E61A4CC2}"/>
              </a:ext>
            </a:extLst>
          </p:cNvPr>
          <p:cNvSpPr>
            <a:spLocks noGrp="1"/>
          </p:cNvSpPr>
          <p:nvPr>
            <p:ph idx="1"/>
          </p:nvPr>
        </p:nvSpPr>
        <p:spPr/>
        <p:txBody>
          <a:bodyPr/>
          <a:lstStyle/>
          <a:p>
            <a:endParaRPr lang="hr-HR" dirty="0"/>
          </a:p>
          <a:p>
            <a:endParaRPr lang="hr-HR" dirty="0"/>
          </a:p>
          <a:p>
            <a:endParaRPr lang="hr-HR" dirty="0"/>
          </a:p>
        </p:txBody>
      </p:sp>
      <p:pic>
        <p:nvPicPr>
          <p:cNvPr id="2055" name="Picture 7">
            <a:extLst>
              <a:ext uri="{FF2B5EF4-FFF2-40B4-BE49-F238E27FC236}">
                <a16:creationId xmlns:a16="http://schemas.microsoft.com/office/drawing/2014/main" id="{B57D1BA5-A9D2-12EA-BE48-482E59551CAB}"/>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0237509" y="5735889"/>
            <a:ext cx="1395168" cy="5807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B129A5B-316B-6A1A-3DDA-DE6A394A262F}"/>
              </a:ext>
            </a:extLst>
          </p:cNvPr>
          <p:cNvPicPr>
            <a:picLocks noChangeAspect="1"/>
          </p:cNvPicPr>
          <p:nvPr/>
        </p:nvPicPr>
        <p:blipFill rotWithShape="1">
          <a:blip r:embed="rId3"/>
          <a:srcRect l="1915" t="15982" r="2585" b="23488"/>
          <a:stretch/>
        </p:blipFill>
        <p:spPr>
          <a:xfrm>
            <a:off x="680980" y="1939058"/>
            <a:ext cx="10046343" cy="3581780"/>
          </a:xfrm>
          <a:prstGeom prst="rect">
            <a:avLst/>
          </a:prstGeom>
        </p:spPr>
      </p:pic>
      <p:sp>
        <p:nvSpPr>
          <p:cNvPr id="4" name="TextBox 3">
            <a:extLst>
              <a:ext uri="{FF2B5EF4-FFF2-40B4-BE49-F238E27FC236}">
                <a16:creationId xmlns:a16="http://schemas.microsoft.com/office/drawing/2014/main" id="{AC88EDEB-F330-EBC2-8690-D4971CD91E37}"/>
              </a:ext>
            </a:extLst>
          </p:cNvPr>
          <p:cNvSpPr txBox="1"/>
          <p:nvPr/>
        </p:nvSpPr>
        <p:spPr>
          <a:xfrm>
            <a:off x="1052385" y="1087354"/>
            <a:ext cx="3787066" cy="523220"/>
          </a:xfrm>
          <a:prstGeom prst="rect">
            <a:avLst/>
          </a:prstGeom>
          <a:noFill/>
        </p:spPr>
        <p:txBody>
          <a:bodyPr wrap="square" rtlCol="0">
            <a:spAutoFit/>
          </a:bodyPr>
          <a:lstStyle/>
          <a:p>
            <a:pPr marL="457200" indent="-457200">
              <a:buFont typeface="Arial" panose="020B0604020202020204" pitchFamily="34" charset="0"/>
              <a:buChar char="•"/>
            </a:pPr>
            <a:r>
              <a:rPr lang="hr-HR" sz="2800" dirty="0" smtClean="0"/>
              <a:t>prijedlozi </a:t>
            </a:r>
            <a:r>
              <a:rPr lang="hr-HR" sz="2800" dirty="0" smtClean="0"/>
              <a:t>kao tema</a:t>
            </a:r>
            <a:endParaRPr lang="hr-HR" sz="2800" dirty="0"/>
          </a:p>
        </p:txBody>
      </p:sp>
      <p:sp>
        <p:nvSpPr>
          <p:cNvPr id="6" name="TextBox 5">
            <a:extLst>
              <a:ext uri="{FF2B5EF4-FFF2-40B4-BE49-F238E27FC236}">
                <a16:creationId xmlns:a16="http://schemas.microsoft.com/office/drawing/2014/main" id="{84E72B45-DCE0-A6EA-A033-FD1E47F03E8F}"/>
              </a:ext>
            </a:extLst>
          </p:cNvPr>
          <p:cNvSpPr txBox="1"/>
          <p:nvPr/>
        </p:nvSpPr>
        <p:spPr>
          <a:xfrm>
            <a:off x="1052385" y="5992297"/>
            <a:ext cx="4144751" cy="369332"/>
          </a:xfrm>
          <a:prstGeom prst="rect">
            <a:avLst/>
          </a:prstGeom>
          <a:noFill/>
        </p:spPr>
        <p:txBody>
          <a:bodyPr wrap="square" rtlCol="0">
            <a:spAutoFit/>
          </a:bodyPr>
          <a:lstStyle/>
          <a:p>
            <a:pPr marL="285750" indent="-285750">
              <a:buFont typeface="Arial" panose="020B0604020202020204" pitchFamily="34" charset="0"/>
              <a:buChar char="•"/>
            </a:pPr>
            <a:r>
              <a:rPr lang="hr-HR" dirty="0" smtClean="0"/>
              <a:t> Leksikon </a:t>
            </a:r>
            <a:r>
              <a:rPr lang="hr-HR" dirty="0"/>
              <a:t>hrvatskih </a:t>
            </a:r>
            <a:r>
              <a:rPr lang="hr-HR" dirty="0" smtClean="0"/>
              <a:t>prijedloga </a:t>
            </a:r>
            <a:r>
              <a:rPr lang="hr-HR" dirty="0"/>
              <a:t>– projekt </a:t>
            </a:r>
          </a:p>
        </p:txBody>
      </p:sp>
    </p:spTree>
    <p:extLst>
      <p:ext uri="{BB962C8B-B14F-4D97-AF65-F5344CB8AC3E}">
        <p14:creationId xmlns:p14="http://schemas.microsoft.com/office/powerpoint/2010/main" val="3431016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B865B-407C-B560-F23F-D25DB966D133}"/>
              </a:ext>
            </a:extLst>
          </p:cNvPr>
          <p:cNvSpPr>
            <a:spLocks noGrp="1"/>
          </p:cNvSpPr>
          <p:nvPr>
            <p:ph type="title"/>
          </p:nvPr>
        </p:nvSpPr>
        <p:spPr/>
        <p:txBody>
          <a:bodyPr/>
          <a:lstStyle/>
          <a:p>
            <a:endParaRPr lang="hr-HR"/>
          </a:p>
        </p:txBody>
      </p:sp>
      <p:sp>
        <p:nvSpPr>
          <p:cNvPr id="3" name="Content Placeholder 2">
            <a:extLst>
              <a:ext uri="{FF2B5EF4-FFF2-40B4-BE49-F238E27FC236}">
                <a16:creationId xmlns:a16="http://schemas.microsoft.com/office/drawing/2014/main" id="{B51A27E1-59C4-3101-EF36-7A01E61A4CC2}"/>
              </a:ext>
            </a:extLst>
          </p:cNvPr>
          <p:cNvSpPr>
            <a:spLocks noGrp="1"/>
          </p:cNvSpPr>
          <p:nvPr>
            <p:ph idx="1"/>
          </p:nvPr>
        </p:nvSpPr>
        <p:spPr/>
        <p:txBody>
          <a:bodyPr/>
          <a:lstStyle/>
          <a:p>
            <a:r>
              <a:rPr lang="hr-HR" sz="1800" b="1" dirty="0">
                <a:effectLst/>
                <a:latin typeface="Open Sans" panose="020B0606030504020204" pitchFamily="34" charset="0"/>
                <a:ea typeface="Times New Roman" panose="02020603050405020304" pitchFamily="18" charset="0"/>
              </a:rPr>
              <a:t>Dio b. Plan upravljanja projektom</a:t>
            </a:r>
          </a:p>
          <a:p>
            <a:r>
              <a:rPr lang="hr-HR" sz="1800" i="1" dirty="0">
                <a:effectLst/>
                <a:latin typeface="Open Sans" panose="020B0606030504020204" pitchFamily="34" charset="0"/>
                <a:ea typeface="Times New Roman" panose="02020603050405020304" pitchFamily="18" charset="0"/>
              </a:rPr>
              <a:t>Detaljno opišite kojim će kompetencijama i znanstvenoistraživačkim aktivnostima suradnici pridonijeti ostvarivanju ciljeva projekta, kako ćete upravljati istraživačkom grupom u kontekstu ostvarivanju pojedinih rezultata istraživanja, koji je </a:t>
            </a:r>
            <a:r>
              <a:rPr lang="hr-HR" sz="1800" b="1" i="1" dirty="0">
                <a:effectLst/>
                <a:latin typeface="Open Sans" panose="020B0606030504020204" pitchFamily="34" charset="0"/>
                <a:ea typeface="Times New Roman" panose="02020603050405020304" pitchFamily="18" charset="0"/>
              </a:rPr>
              <a:t>plan provedbe i ostvarenja rezultata projekta u vremenskom okviru trajanja projekta</a:t>
            </a:r>
            <a:r>
              <a:rPr lang="hr-HR" sz="1800" i="1" dirty="0">
                <a:effectLst/>
                <a:latin typeface="Open Sans" panose="020B0606030504020204" pitchFamily="34" charset="0"/>
                <a:ea typeface="Times New Roman" panose="02020603050405020304" pitchFamily="18" charset="0"/>
              </a:rPr>
              <a:t>; potrebno je povezati s planom diseminacije i objavljivanja rezultata projekta; planom usavršavanja te planom zapošljavanja mladih istraživača. Opišite plan nabavke nove opreme i korištenje te opreme u svrhu ostvarivanja ciljeva.</a:t>
            </a:r>
          </a:p>
          <a:p>
            <a:endParaRPr lang="hr-HR" dirty="0"/>
          </a:p>
        </p:txBody>
      </p:sp>
      <p:pic>
        <p:nvPicPr>
          <p:cNvPr id="2055" name="Picture 7">
            <a:extLst>
              <a:ext uri="{FF2B5EF4-FFF2-40B4-BE49-F238E27FC236}">
                <a16:creationId xmlns:a16="http://schemas.microsoft.com/office/drawing/2014/main" id="{B57D1BA5-A9D2-12EA-BE48-482E59551CAB}"/>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0237509" y="5735889"/>
            <a:ext cx="1395168" cy="580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1876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B865B-407C-B560-F23F-D25DB966D133}"/>
              </a:ext>
            </a:extLst>
          </p:cNvPr>
          <p:cNvSpPr>
            <a:spLocks noGrp="1"/>
          </p:cNvSpPr>
          <p:nvPr>
            <p:ph type="title"/>
          </p:nvPr>
        </p:nvSpPr>
        <p:spPr>
          <a:xfrm>
            <a:off x="275207" y="186836"/>
            <a:ext cx="10741241" cy="709073"/>
          </a:xfrm>
        </p:spPr>
        <p:txBody>
          <a:bodyPr/>
          <a:lstStyle/>
          <a:p>
            <a:r>
              <a:rPr lang="hr-HR" dirty="0"/>
              <a:t>Prva godina</a:t>
            </a:r>
          </a:p>
        </p:txBody>
      </p:sp>
      <p:sp>
        <p:nvSpPr>
          <p:cNvPr id="3" name="Content Placeholder 2">
            <a:extLst>
              <a:ext uri="{FF2B5EF4-FFF2-40B4-BE49-F238E27FC236}">
                <a16:creationId xmlns:a16="http://schemas.microsoft.com/office/drawing/2014/main" id="{B51A27E1-59C4-3101-EF36-7A01E61A4CC2}"/>
              </a:ext>
            </a:extLst>
          </p:cNvPr>
          <p:cNvSpPr>
            <a:spLocks noGrp="1"/>
          </p:cNvSpPr>
          <p:nvPr>
            <p:ph idx="1"/>
          </p:nvPr>
        </p:nvSpPr>
        <p:spPr>
          <a:xfrm>
            <a:off x="381739" y="967666"/>
            <a:ext cx="11523215" cy="5703498"/>
          </a:xfrm>
        </p:spPr>
        <p:txBody>
          <a:bodyPr>
            <a:noAutofit/>
          </a:bodyPr>
          <a:lstStyle/>
          <a:p>
            <a:r>
              <a:rPr lang="hr-HR" sz="2000" dirty="0">
                <a:effectLst/>
                <a:latin typeface="Open Sans" panose="020B0606030504020204" pitchFamily="34" charset="0"/>
                <a:ea typeface="Times New Roman" panose="02020603050405020304" pitchFamily="18" charset="0"/>
              </a:rPr>
              <a:t>Provedba projekta počet </a:t>
            </a:r>
            <a:r>
              <a:rPr lang="hr-HR" sz="2000" b="1" dirty="0">
                <a:effectLst/>
                <a:latin typeface="Open Sans" panose="020B0606030504020204" pitchFamily="34" charset="0"/>
                <a:ea typeface="Times New Roman" panose="02020603050405020304" pitchFamily="18" charset="0"/>
              </a:rPr>
              <a:t>će prvim radnim sastankom na početku prve projektne godine</a:t>
            </a:r>
            <a:r>
              <a:rPr lang="hr-HR" sz="2000" dirty="0">
                <a:effectLst/>
                <a:latin typeface="Open Sans" panose="020B0606030504020204" pitchFamily="34" charset="0"/>
                <a:ea typeface="Times New Roman" panose="02020603050405020304" pitchFamily="18" charset="0"/>
              </a:rPr>
              <a:t> na kojem će se dogovoriti plan rada za naredne četiri godine, a detaljnije za prvu godinu. Prvi dio projekta bit će posvećen teorijskim istraživanjima, proučit će se postojeće baze prijedloga za engleski i njemački jezik te literatura u kojoj se obrađuje semantika prijedloga te glagola i imenica. Prednosti i nedostatci postojećih mrežno dostupnih baza s prijedlozima iz drugih jezika iznijet će se na tematskim radionicama te će se odlučiti koji je oblik obrade i prikaza najprikladniji za hrvatski jezik. Na radionicama će se odrediti prijedlozi koji će se opisati u projektu te će se na temelju literature sastaviti popisi značenja i napraviti odrednice koje će se upotrebljavati u bazi za hrvatski jezik. Posebna pozornost posvetit će se odnosu konkretnog i apstraktnog značenja s obzirom na metaforičke interpretacije značenja. Konačan rezultat radionica bit će osmišljena struktura baze i sučelja s poljima i podatcima koji će se unositi u bazu te će se od 9. do 12. mjeseca izraditi relacijska baza podataka i web sučelje kroz koje će se unositi podatci u bazu. Istraživanja s radionica poslužit će kao podloga za izlaganja na trima konferencijama te pisanje triju radova. U prvoj godini u svrhu usavršavanja predviđena je radionica </a:t>
            </a:r>
            <a:r>
              <a:rPr lang="hr-HR" sz="2000" i="1" dirty="0" err="1">
                <a:effectLst/>
                <a:latin typeface="Open Sans" panose="020B0606030504020204" pitchFamily="34" charset="0"/>
                <a:ea typeface="Times New Roman" panose="02020603050405020304" pitchFamily="18" charset="0"/>
              </a:rPr>
              <a:t>Lexicom</a:t>
            </a:r>
            <a:r>
              <a:rPr lang="hr-HR" sz="2000" i="1" dirty="0">
                <a:effectLst/>
                <a:latin typeface="Open Sans" panose="020B0606030504020204" pitchFamily="34" charset="0"/>
                <a:ea typeface="Times New Roman" panose="02020603050405020304" pitchFamily="18" charset="0"/>
              </a:rPr>
              <a:t> – </a:t>
            </a:r>
            <a:r>
              <a:rPr lang="hr-HR" sz="2000" i="1" dirty="0" err="1">
                <a:effectLst/>
                <a:latin typeface="Open Sans" panose="020B0606030504020204" pitchFamily="34" charset="0"/>
                <a:ea typeface="Times New Roman" panose="02020603050405020304" pitchFamily="18" charset="0"/>
              </a:rPr>
              <a:t>an</a:t>
            </a:r>
            <a:r>
              <a:rPr lang="hr-HR" sz="2000" i="1" dirty="0">
                <a:effectLst/>
                <a:latin typeface="Open Sans" panose="020B0606030504020204" pitchFamily="34" charset="0"/>
                <a:ea typeface="Times New Roman" panose="02020603050405020304" pitchFamily="18" charset="0"/>
              </a:rPr>
              <a:t> </a:t>
            </a:r>
            <a:r>
              <a:rPr lang="hr-HR" sz="2000" i="1" dirty="0" err="1">
                <a:effectLst/>
                <a:latin typeface="Open Sans" panose="020B0606030504020204" pitchFamily="34" charset="0"/>
                <a:ea typeface="Times New Roman" panose="02020603050405020304" pitchFamily="18" charset="0"/>
              </a:rPr>
              <a:t>intensive</a:t>
            </a:r>
            <a:r>
              <a:rPr lang="hr-HR" sz="2000" i="1" dirty="0">
                <a:effectLst/>
                <a:latin typeface="Open Sans" panose="020B0606030504020204" pitchFamily="34" charset="0"/>
                <a:ea typeface="Times New Roman" panose="02020603050405020304" pitchFamily="18" charset="0"/>
              </a:rPr>
              <a:t> workshop </a:t>
            </a:r>
            <a:r>
              <a:rPr lang="hr-HR" sz="2000" i="1" dirty="0" err="1">
                <a:effectLst/>
                <a:latin typeface="Open Sans" panose="020B0606030504020204" pitchFamily="34" charset="0"/>
                <a:ea typeface="Times New Roman" panose="02020603050405020304" pitchFamily="18" charset="0"/>
              </a:rPr>
              <a:t>in</a:t>
            </a:r>
            <a:r>
              <a:rPr lang="hr-HR" sz="2000" i="1" dirty="0">
                <a:effectLst/>
                <a:latin typeface="Open Sans" panose="020B0606030504020204" pitchFamily="34" charset="0"/>
                <a:ea typeface="Times New Roman" panose="02020603050405020304" pitchFamily="18" charset="0"/>
              </a:rPr>
              <a:t> </a:t>
            </a:r>
            <a:r>
              <a:rPr lang="hr-HR" sz="2000" i="1" dirty="0" err="1">
                <a:effectLst/>
                <a:latin typeface="Open Sans" panose="020B0606030504020204" pitchFamily="34" charset="0"/>
                <a:ea typeface="Times New Roman" panose="02020603050405020304" pitchFamily="18" charset="0"/>
              </a:rPr>
              <a:t>lexicography</a:t>
            </a:r>
            <a:r>
              <a:rPr lang="hr-HR" sz="2000" i="1" dirty="0">
                <a:effectLst/>
                <a:latin typeface="Open Sans" panose="020B0606030504020204" pitchFamily="34" charset="0"/>
                <a:ea typeface="Times New Roman" panose="02020603050405020304" pitchFamily="18" charset="0"/>
              </a:rPr>
              <a:t> </a:t>
            </a:r>
            <a:r>
              <a:rPr lang="hr-HR" sz="2000" i="1" dirty="0" err="1">
                <a:effectLst/>
                <a:latin typeface="Open Sans" panose="020B0606030504020204" pitchFamily="34" charset="0"/>
                <a:ea typeface="Times New Roman" panose="02020603050405020304" pitchFamily="18" charset="0"/>
              </a:rPr>
              <a:t>and</a:t>
            </a:r>
            <a:r>
              <a:rPr lang="hr-HR" sz="2000" i="1" dirty="0">
                <a:effectLst/>
                <a:latin typeface="Open Sans" panose="020B0606030504020204" pitchFamily="34" charset="0"/>
                <a:ea typeface="Times New Roman" panose="02020603050405020304" pitchFamily="18" charset="0"/>
              </a:rPr>
              <a:t> </a:t>
            </a:r>
            <a:r>
              <a:rPr lang="hr-HR" sz="2000" i="1" dirty="0" err="1">
                <a:effectLst/>
                <a:latin typeface="Open Sans" panose="020B0606030504020204" pitchFamily="34" charset="0"/>
                <a:ea typeface="Times New Roman" panose="02020603050405020304" pitchFamily="18" charset="0"/>
              </a:rPr>
              <a:t>lexical</a:t>
            </a:r>
            <a:r>
              <a:rPr lang="hr-HR" sz="2000" i="1" dirty="0">
                <a:effectLst/>
                <a:latin typeface="Open Sans" panose="020B0606030504020204" pitchFamily="34" charset="0"/>
                <a:ea typeface="Times New Roman" panose="02020603050405020304" pitchFamily="18" charset="0"/>
              </a:rPr>
              <a:t> </a:t>
            </a:r>
            <a:r>
              <a:rPr lang="hr-HR" sz="2000" i="1" dirty="0" err="1">
                <a:effectLst/>
                <a:latin typeface="Open Sans" panose="020B0606030504020204" pitchFamily="34" charset="0"/>
                <a:ea typeface="Times New Roman" panose="02020603050405020304" pitchFamily="18" charset="0"/>
              </a:rPr>
              <a:t>computing</a:t>
            </a:r>
            <a:r>
              <a:rPr lang="hr-HR" sz="2000" i="1" dirty="0">
                <a:effectLst/>
                <a:latin typeface="Open Sans" panose="020B0606030504020204" pitchFamily="34" charset="0"/>
                <a:ea typeface="Times New Roman" panose="02020603050405020304" pitchFamily="18" charset="0"/>
              </a:rPr>
              <a:t> </a:t>
            </a:r>
            <a:r>
              <a:rPr lang="hr-HR" sz="2000" dirty="0">
                <a:effectLst/>
                <a:latin typeface="Open Sans" panose="020B0606030504020204" pitchFamily="34" charset="0"/>
                <a:ea typeface="Times New Roman" panose="02020603050405020304" pitchFamily="18" charset="0"/>
              </a:rPr>
              <a:t>koju organizira </a:t>
            </a:r>
            <a:r>
              <a:rPr lang="hr-HR" sz="2000" dirty="0" err="1">
                <a:effectLst/>
                <a:latin typeface="Open Sans" panose="020B0606030504020204" pitchFamily="34" charset="0"/>
                <a:ea typeface="Times New Roman" panose="02020603050405020304" pitchFamily="18" charset="0"/>
              </a:rPr>
              <a:t>Sketch</a:t>
            </a:r>
            <a:r>
              <a:rPr lang="hr-HR" sz="2000" dirty="0">
                <a:effectLst/>
                <a:latin typeface="Open Sans" panose="020B0606030504020204" pitchFamily="34" charset="0"/>
                <a:ea typeface="Times New Roman" panose="02020603050405020304" pitchFamily="18" charset="0"/>
              </a:rPr>
              <a:t> </a:t>
            </a:r>
            <a:r>
              <a:rPr lang="hr-HR" sz="2000" dirty="0" err="1">
                <a:effectLst/>
                <a:latin typeface="Open Sans" panose="020B0606030504020204" pitchFamily="34" charset="0"/>
                <a:ea typeface="Times New Roman" panose="02020603050405020304" pitchFamily="18" charset="0"/>
              </a:rPr>
              <a:t>Engine</a:t>
            </a:r>
            <a:r>
              <a:rPr lang="hr-HR" sz="2000" dirty="0">
                <a:effectLst/>
                <a:latin typeface="Open Sans" panose="020B0606030504020204" pitchFamily="34" charset="0"/>
                <a:ea typeface="Times New Roman" panose="02020603050405020304" pitchFamily="18" charset="0"/>
              </a:rPr>
              <a:t> te odlazak u </a:t>
            </a:r>
            <a:r>
              <a:rPr lang="hr-HR" sz="2000" dirty="0" err="1">
                <a:effectLst/>
                <a:latin typeface="Open Sans" panose="020B0606030504020204" pitchFamily="34" charset="0"/>
                <a:ea typeface="Times New Roman" panose="02020603050405020304" pitchFamily="18" charset="0"/>
              </a:rPr>
              <a:t>Mannheim</a:t>
            </a:r>
            <a:r>
              <a:rPr lang="hr-HR" sz="2000" dirty="0">
                <a:effectLst/>
                <a:latin typeface="Open Sans" panose="020B0606030504020204" pitchFamily="34" charset="0"/>
                <a:ea typeface="Times New Roman" panose="02020603050405020304" pitchFamily="18" charset="0"/>
              </a:rPr>
              <a:t> u</a:t>
            </a:r>
            <a:r>
              <a:rPr lang="hr-HR" sz="2000" dirty="0">
                <a:effectLst/>
                <a:latin typeface="Times New Roman" panose="02020603050405020304" pitchFamily="18" charset="0"/>
                <a:ea typeface="Times New Roman" panose="02020603050405020304" pitchFamily="18" charset="0"/>
              </a:rPr>
              <a:t> </a:t>
            </a:r>
            <a:r>
              <a:rPr lang="hr-HR" sz="2000" dirty="0">
                <a:effectLst/>
                <a:latin typeface="Open Sans" panose="020B0606030504020204" pitchFamily="34" charset="0"/>
                <a:ea typeface="Times New Roman" panose="02020603050405020304" pitchFamily="18" charset="0"/>
              </a:rPr>
              <a:t>Leibniz-Institut </a:t>
            </a:r>
            <a:r>
              <a:rPr lang="hr-HR" sz="2000" dirty="0" err="1">
                <a:effectLst/>
                <a:latin typeface="Open Sans" panose="020B0606030504020204" pitchFamily="34" charset="0"/>
                <a:ea typeface="Times New Roman" panose="02020603050405020304" pitchFamily="18" charset="0"/>
              </a:rPr>
              <a:t>für</a:t>
            </a:r>
            <a:r>
              <a:rPr lang="hr-HR" sz="2000" dirty="0">
                <a:effectLst/>
                <a:latin typeface="Open Sans" panose="020B0606030504020204" pitchFamily="34" charset="0"/>
                <a:ea typeface="Times New Roman" panose="02020603050405020304" pitchFamily="18" charset="0"/>
              </a:rPr>
              <a:t> Deutsche </a:t>
            </a:r>
            <a:r>
              <a:rPr lang="hr-HR" sz="2000" dirty="0" err="1">
                <a:effectLst/>
                <a:latin typeface="Open Sans" panose="020B0606030504020204" pitchFamily="34" charset="0"/>
                <a:ea typeface="Times New Roman" panose="02020603050405020304" pitchFamily="18" charset="0"/>
              </a:rPr>
              <a:t>Sprache</a:t>
            </a:r>
            <a:r>
              <a:rPr lang="hr-HR" sz="2000" dirty="0">
                <a:effectLst/>
                <a:latin typeface="Open Sans" panose="020B0606030504020204" pitchFamily="34" charset="0"/>
                <a:ea typeface="Times New Roman" panose="02020603050405020304" pitchFamily="18" charset="0"/>
              </a:rPr>
              <a:t> (IDS), gdje je napravljen mrežni </a:t>
            </a:r>
            <a:r>
              <a:rPr lang="hr-HR" sz="2000" i="1" dirty="0" err="1">
                <a:effectLst/>
                <a:latin typeface="Open Sans" panose="020B0606030504020204" pitchFamily="34" charset="0"/>
                <a:ea typeface="Times New Roman" panose="02020603050405020304" pitchFamily="18" charset="0"/>
              </a:rPr>
              <a:t>Wörterbuch</a:t>
            </a:r>
            <a:r>
              <a:rPr lang="hr-HR" sz="2000" i="1" dirty="0">
                <a:effectLst/>
                <a:latin typeface="Open Sans" panose="020B0606030504020204" pitchFamily="34" charset="0"/>
                <a:ea typeface="Times New Roman" panose="02020603050405020304" pitchFamily="18" charset="0"/>
              </a:rPr>
              <a:t> </a:t>
            </a:r>
            <a:r>
              <a:rPr lang="hr-HR" sz="2000" i="1" dirty="0" err="1">
                <a:effectLst/>
                <a:latin typeface="Open Sans" panose="020B0606030504020204" pitchFamily="34" charset="0"/>
                <a:ea typeface="Times New Roman" panose="02020603050405020304" pitchFamily="18" charset="0"/>
              </a:rPr>
              <a:t>der</a:t>
            </a:r>
            <a:r>
              <a:rPr lang="hr-HR" sz="2000" i="1" dirty="0">
                <a:effectLst/>
                <a:latin typeface="Open Sans" panose="020B0606030504020204" pitchFamily="34" charset="0"/>
                <a:ea typeface="Times New Roman" panose="02020603050405020304" pitchFamily="18" charset="0"/>
              </a:rPr>
              <a:t> </a:t>
            </a:r>
            <a:r>
              <a:rPr lang="hr-HR" sz="2000" i="1" dirty="0" err="1">
                <a:effectLst/>
                <a:latin typeface="Open Sans" panose="020B0606030504020204" pitchFamily="34" charset="0"/>
                <a:ea typeface="Times New Roman" panose="02020603050405020304" pitchFamily="18" charset="0"/>
              </a:rPr>
              <a:t>Präpositionen</a:t>
            </a:r>
            <a:r>
              <a:rPr lang="hr-HR" sz="2000" dirty="0">
                <a:effectLst/>
                <a:latin typeface="Open Sans" panose="020B0606030504020204" pitchFamily="34" charset="0"/>
                <a:ea typeface="Times New Roman" panose="02020603050405020304" pitchFamily="18" charset="0"/>
              </a:rPr>
              <a:t>, i na </a:t>
            </a:r>
            <a:r>
              <a:rPr lang="hr-HR" sz="2000" i="1" dirty="0" err="1">
                <a:effectLst/>
                <a:latin typeface="Open Sans" panose="020B0606030504020204" pitchFamily="34" charset="0"/>
                <a:ea typeface="Times New Roman" panose="02020603050405020304" pitchFamily="18" charset="0"/>
              </a:rPr>
              <a:t>Summer</a:t>
            </a:r>
            <a:r>
              <a:rPr lang="hr-HR" sz="2000" i="1" dirty="0">
                <a:effectLst/>
                <a:latin typeface="Open Sans" panose="020B0606030504020204" pitchFamily="34" charset="0"/>
                <a:ea typeface="Times New Roman" panose="02020603050405020304" pitchFamily="18" charset="0"/>
              </a:rPr>
              <a:t> </a:t>
            </a:r>
            <a:r>
              <a:rPr lang="hr-HR" sz="2000" i="1" dirty="0" err="1">
                <a:effectLst/>
                <a:latin typeface="Open Sans" panose="020B0606030504020204" pitchFamily="34" charset="0"/>
                <a:ea typeface="Times New Roman" panose="02020603050405020304" pitchFamily="18" charset="0"/>
              </a:rPr>
              <a:t>School</a:t>
            </a:r>
            <a:r>
              <a:rPr lang="hr-HR" sz="2000" i="1" dirty="0">
                <a:effectLst/>
                <a:latin typeface="Open Sans" panose="020B0606030504020204" pitchFamily="34" charset="0"/>
                <a:ea typeface="Times New Roman" panose="02020603050405020304" pitchFamily="18" charset="0"/>
              </a:rPr>
              <a:t> </a:t>
            </a:r>
            <a:r>
              <a:rPr lang="hr-HR" sz="2000" i="1" dirty="0" err="1">
                <a:effectLst/>
                <a:latin typeface="Open Sans" panose="020B0606030504020204" pitchFamily="34" charset="0"/>
                <a:ea typeface="Times New Roman" panose="02020603050405020304" pitchFamily="18" charset="0"/>
              </a:rPr>
              <a:t>in</a:t>
            </a:r>
            <a:r>
              <a:rPr lang="hr-HR" sz="2000" i="1" dirty="0">
                <a:effectLst/>
                <a:latin typeface="Open Sans" panose="020B0606030504020204" pitchFamily="34" charset="0"/>
                <a:ea typeface="Times New Roman" panose="02020603050405020304" pitchFamily="18" charset="0"/>
              </a:rPr>
              <a:t> </a:t>
            </a:r>
            <a:r>
              <a:rPr lang="hr-HR" sz="2000" i="1" dirty="0" err="1">
                <a:effectLst/>
                <a:latin typeface="Open Sans" panose="020B0606030504020204" pitchFamily="34" charset="0"/>
                <a:ea typeface="Times New Roman" panose="02020603050405020304" pitchFamily="18" charset="0"/>
              </a:rPr>
              <a:t>Linguistics</a:t>
            </a:r>
            <a:r>
              <a:rPr lang="hr-HR" sz="2000" dirty="0">
                <a:effectLst/>
                <a:latin typeface="Open Sans" panose="020B0606030504020204" pitchFamily="34" charset="0"/>
                <a:ea typeface="Times New Roman" panose="02020603050405020304" pitchFamily="18" charset="0"/>
              </a:rPr>
              <a:t>. U prvoj godini planira se zaposliti doktoranda koji će sudjelovati u unošenju podataka u bazu i ostalim aktivnostima projekta.</a:t>
            </a:r>
            <a:endParaRPr lang="hr-HR" sz="2000" dirty="0">
              <a:effectLst/>
              <a:latin typeface="Times New Roman" panose="02020603050405020304" pitchFamily="18" charset="0"/>
              <a:ea typeface="Times New Roman" panose="02020603050405020304" pitchFamily="18" charset="0"/>
            </a:endParaRPr>
          </a:p>
          <a:p>
            <a:endParaRPr lang="hr-HR" sz="2000" dirty="0"/>
          </a:p>
        </p:txBody>
      </p:sp>
      <p:pic>
        <p:nvPicPr>
          <p:cNvPr id="2055" name="Picture 7">
            <a:extLst>
              <a:ext uri="{FF2B5EF4-FFF2-40B4-BE49-F238E27FC236}">
                <a16:creationId xmlns:a16="http://schemas.microsoft.com/office/drawing/2014/main" id="{B57D1BA5-A9D2-12EA-BE48-482E59551CAB}"/>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0237509" y="5735889"/>
            <a:ext cx="1395168" cy="580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23773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B865B-407C-B560-F23F-D25DB966D133}"/>
              </a:ext>
            </a:extLst>
          </p:cNvPr>
          <p:cNvSpPr>
            <a:spLocks noGrp="1"/>
          </p:cNvSpPr>
          <p:nvPr>
            <p:ph type="title"/>
          </p:nvPr>
        </p:nvSpPr>
        <p:spPr/>
        <p:txBody>
          <a:bodyPr/>
          <a:lstStyle/>
          <a:p>
            <a:endParaRPr lang="hr-HR"/>
          </a:p>
        </p:txBody>
      </p:sp>
      <p:sp>
        <p:nvSpPr>
          <p:cNvPr id="3" name="Content Placeholder 2">
            <a:extLst>
              <a:ext uri="{FF2B5EF4-FFF2-40B4-BE49-F238E27FC236}">
                <a16:creationId xmlns:a16="http://schemas.microsoft.com/office/drawing/2014/main" id="{B51A27E1-59C4-3101-EF36-7A01E61A4CC2}"/>
              </a:ext>
            </a:extLst>
          </p:cNvPr>
          <p:cNvSpPr>
            <a:spLocks noGrp="1"/>
          </p:cNvSpPr>
          <p:nvPr>
            <p:ph idx="1"/>
          </p:nvPr>
        </p:nvSpPr>
        <p:spPr/>
        <p:txBody>
          <a:bodyPr/>
          <a:lstStyle/>
          <a:p>
            <a:r>
              <a:rPr lang="hr-HR" sz="1800" b="1" dirty="0">
                <a:solidFill>
                  <a:srgbClr val="4472C4"/>
                </a:solidFill>
                <a:effectLst/>
                <a:latin typeface="Open Sans" panose="020B0606030504020204" pitchFamily="34" charset="0"/>
                <a:ea typeface="Times New Roman" panose="02020603050405020304" pitchFamily="18" charset="0"/>
              </a:rPr>
              <a:t>Životopisi suradnika</a:t>
            </a:r>
            <a:r>
              <a:rPr lang="hr-HR" sz="1800" b="1" dirty="0">
                <a:effectLst/>
                <a:latin typeface="Open Sans" panose="020B0606030504020204" pitchFamily="34" charset="0"/>
                <a:ea typeface="Times New Roman" panose="02020603050405020304" pitchFamily="18" charset="0"/>
              </a:rPr>
              <a:t> </a:t>
            </a:r>
            <a:r>
              <a:rPr lang="hr-HR" sz="1800" b="1" dirty="0">
                <a:solidFill>
                  <a:srgbClr val="4472C4"/>
                </a:solidFill>
                <a:effectLst/>
                <a:latin typeface="Open Sans" panose="020B0606030504020204" pitchFamily="34" charset="0"/>
                <a:ea typeface="Times New Roman" panose="02020603050405020304" pitchFamily="18" charset="0"/>
              </a:rPr>
              <a:t>–</a:t>
            </a:r>
            <a:r>
              <a:rPr lang="hr-HR" sz="1800" b="1" dirty="0">
                <a:effectLst/>
                <a:latin typeface="Open Sans" panose="020B0606030504020204" pitchFamily="34" charset="0"/>
                <a:ea typeface="Times New Roman" panose="02020603050405020304" pitchFamily="18" charset="0"/>
              </a:rPr>
              <a:t> </a:t>
            </a:r>
            <a:r>
              <a:rPr lang="hr-HR" sz="1800" dirty="0">
                <a:effectLst/>
                <a:latin typeface="Open Sans" panose="020B0606030504020204" pitchFamily="34" charset="0"/>
                <a:ea typeface="Times New Roman" panose="02020603050405020304" pitchFamily="18" charset="0"/>
              </a:rPr>
              <a:t>ispuniti prema zadanom predlošku;</a:t>
            </a:r>
            <a:r>
              <a:rPr lang="hr-HR" sz="1800" b="1" dirty="0">
                <a:effectLst/>
                <a:latin typeface="Open Sans" panose="020B0606030504020204" pitchFamily="34" charset="0"/>
                <a:ea typeface="Times New Roman" panose="02020603050405020304" pitchFamily="18" charset="0"/>
              </a:rPr>
              <a:t> </a:t>
            </a:r>
            <a:r>
              <a:rPr lang="hr-HR" sz="1800" dirty="0">
                <a:effectLst/>
                <a:latin typeface="Open Sans" panose="020B0606030504020204" pitchFamily="34" charset="0"/>
                <a:ea typeface="Times New Roman" panose="02020603050405020304" pitchFamily="18" charset="0"/>
              </a:rPr>
              <a:t>najviše jedna A4 stranica po osobi</a:t>
            </a:r>
          </a:p>
          <a:p>
            <a:pPr algn="ctr"/>
            <a:endParaRPr lang="hr-HR" sz="2400" dirty="0">
              <a:effectLst/>
              <a:latin typeface="Open Sans" panose="020B0606030504020204" pitchFamily="34" charset="0"/>
              <a:ea typeface="Times New Roman" panose="02020603050405020304" pitchFamily="18" charset="0"/>
            </a:endParaRPr>
          </a:p>
          <a:p>
            <a:pPr marL="0" indent="0" algn="ctr">
              <a:buNone/>
            </a:pPr>
            <a:r>
              <a:rPr lang="hr-HR" sz="2400" dirty="0">
                <a:effectLst/>
                <a:latin typeface="Open Sans" panose="020B0606030504020204" pitchFamily="34" charset="0"/>
                <a:ea typeface="Times New Roman" panose="02020603050405020304" pitchFamily="18" charset="0"/>
              </a:rPr>
              <a:t>Hvala na poslanom!</a:t>
            </a:r>
            <a:endParaRPr lang="hr-HR" sz="2400" dirty="0">
              <a:effectLst/>
              <a:latin typeface="Times New Roman" panose="02020603050405020304" pitchFamily="18" charset="0"/>
              <a:ea typeface="Times New Roman" panose="02020603050405020304" pitchFamily="18" charset="0"/>
            </a:endParaRPr>
          </a:p>
          <a:p>
            <a:pPr marL="0" indent="0">
              <a:buNone/>
            </a:pPr>
            <a:endParaRPr lang="hr-HR" dirty="0"/>
          </a:p>
        </p:txBody>
      </p:sp>
      <p:pic>
        <p:nvPicPr>
          <p:cNvPr id="2055" name="Picture 7">
            <a:extLst>
              <a:ext uri="{FF2B5EF4-FFF2-40B4-BE49-F238E27FC236}">
                <a16:creationId xmlns:a16="http://schemas.microsoft.com/office/drawing/2014/main" id="{B57D1BA5-A9D2-12EA-BE48-482E59551CAB}"/>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0237509" y="5735889"/>
            <a:ext cx="1395168" cy="580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07406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B865B-407C-B560-F23F-D25DB966D133}"/>
              </a:ext>
            </a:extLst>
          </p:cNvPr>
          <p:cNvSpPr>
            <a:spLocks noGrp="1"/>
          </p:cNvSpPr>
          <p:nvPr>
            <p:ph type="title"/>
          </p:nvPr>
        </p:nvSpPr>
        <p:spPr/>
        <p:txBody>
          <a:bodyPr/>
          <a:lstStyle/>
          <a:p>
            <a:r>
              <a:rPr lang="hr-HR" dirty="0"/>
              <a:t>3. Radni plan</a:t>
            </a:r>
          </a:p>
        </p:txBody>
      </p:sp>
      <p:pic>
        <p:nvPicPr>
          <p:cNvPr id="5" name="Content Placeholder 4">
            <a:extLst>
              <a:ext uri="{FF2B5EF4-FFF2-40B4-BE49-F238E27FC236}">
                <a16:creationId xmlns:a16="http://schemas.microsoft.com/office/drawing/2014/main" id="{A8B16FDC-A0A2-490E-7DFA-1E40BCE539D3}"/>
              </a:ext>
            </a:extLst>
          </p:cNvPr>
          <p:cNvPicPr>
            <a:picLocks noGrp="1" noChangeAspect="1"/>
          </p:cNvPicPr>
          <p:nvPr>
            <p:ph idx="1"/>
          </p:nvPr>
        </p:nvPicPr>
        <p:blipFill>
          <a:blip r:embed="rId2"/>
          <a:stretch>
            <a:fillRect/>
          </a:stretch>
        </p:blipFill>
        <p:spPr>
          <a:xfrm>
            <a:off x="188495" y="2445633"/>
            <a:ext cx="12134081" cy="3007894"/>
          </a:xfrm>
          <a:prstGeom prst="rect">
            <a:avLst/>
          </a:prstGeom>
        </p:spPr>
      </p:pic>
      <p:pic>
        <p:nvPicPr>
          <p:cNvPr id="2055" name="Picture 7">
            <a:extLst>
              <a:ext uri="{FF2B5EF4-FFF2-40B4-BE49-F238E27FC236}">
                <a16:creationId xmlns:a16="http://schemas.microsoft.com/office/drawing/2014/main" id="{B57D1BA5-A9D2-12EA-BE48-482E59551CAB}"/>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237509" y="5735889"/>
            <a:ext cx="1395168" cy="580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04976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The Road Ahead: Planning Your Career Path - Longmire Recruitment">
            <a:extLst>
              <a:ext uri="{FF2B5EF4-FFF2-40B4-BE49-F238E27FC236}">
                <a16:creationId xmlns:a16="http://schemas.microsoft.com/office/drawing/2014/main" id="{C6B78C98-0031-4B4F-9FFA-99BDB87013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1454" y="-444907"/>
            <a:ext cx="4795443" cy="30805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D2B865B-407C-B560-F23F-D25DB966D133}"/>
              </a:ext>
            </a:extLst>
          </p:cNvPr>
          <p:cNvSpPr>
            <a:spLocks noGrp="1"/>
          </p:cNvSpPr>
          <p:nvPr>
            <p:ph type="title"/>
          </p:nvPr>
        </p:nvSpPr>
        <p:spPr/>
        <p:txBody>
          <a:bodyPr/>
          <a:lstStyle/>
          <a:p>
            <a:r>
              <a:rPr lang="hr-HR" dirty="0"/>
              <a:t>Što nas </a:t>
            </a:r>
            <a:r>
              <a:rPr lang="hr-HR" dirty="0" smtClean="0"/>
              <a:t>očekuje</a:t>
            </a:r>
            <a:endParaRPr lang="hr-HR" dirty="0"/>
          </a:p>
        </p:txBody>
      </p:sp>
      <p:sp>
        <p:nvSpPr>
          <p:cNvPr id="3" name="Content Placeholder 2">
            <a:extLst>
              <a:ext uri="{FF2B5EF4-FFF2-40B4-BE49-F238E27FC236}">
                <a16:creationId xmlns:a16="http://schemas.microsoft.com/office/drawing/2014/main" id="{B51A27E1-59C4-3101-EF36-7A01E61A4CC2}"/>
              </a:ext>
            </a:extLst>
          </p:cNvPr>
          <p:cNvSpPr>
            <a:spLocks noGrp="1"/>
          </p:cNvSpPr>
          <p:nvPr>
            <p:ph idx="1"/>
          </p:nvPr>
        </p:nvSpPr>
        <p:spPr/>
        <p:txBody>
          <a:bodyPr>
            <a:normAutofit lnSpcReduction="10000"/>
          </a:bodyPr>
          <a:lstStyle/>
          <a:p>
            <a:pPr>
              <a:buFont typeface="Wingdings" panose="05000000000000000000" pitchFamily="2" charset="2"/>
              <a:buChar char="Ø"/>
            </a:pPr>
            <a:r>
              <a:rPr lang="hr-HR" dirty="0"/>
              <a:t>radni sastanci (1 + 1 + 1 + 2)</a:t>
            </a:r>
          </a:p>
          <a:p>
            <a:pPr>
              <a:buFont typeface="Wingdings" panose="05000000000000000000" pitchFamily="2" charset="2"/>
              <a:buChar char="Ø"/>
            </a:pPr>
            <a:r>
              <a:rPr lang="hr-HR" dirty="0"/>
              <a:t>radionice (2 + 2 + 1 + 1)</a:t>
            </a:r>
          </a:p>
          <a:p>
            <a:pPr>
              <a:buFont typeface="Wingdings" panose="05000000000000000000" pitchFamily="2" charset="2"/>
              <a:buChar char="Ø"/>
            </a:pPr>
            <a:r>
              <a:rPr lang="hr-HR" dirty="0"/>
              <a:t>usavršavanja (3 + 2 + 2 + 0)</a:t>
            </a:r>
          </a:p>
          <a:p>
            <a:pPr>
              <a:buFont typeface="Wingdings" panose="05000000000000000000" pitchFamily="2" charset="2"/>
              <a:buChar char="Ø"/>
            </a:pPr>
            <a:r>
              <a:rPr lang="hr-HR" dirty="0"/>
              <a:t>sudjelovanje na konferencijama (3 + 4 + 6 + 4)</a:t>
            </a:r>
          </a:p>
          <a:p>
            <a:pPr>
              <a:buFont typeface="Wingdings" panose="05000000000000000000" pitchFamily="2" charset="2"/>
              <a:buChar char="Ø"/>
            </a:pPr>
            <a:r>
              <a:rPr lang="hr-HR" dirty="0"/>
              <a:t>objavljivanje radova (10 </a:t>
            </a:r>
            <a:r>
              <a:rPr lang="hr-HR" dirty="0" smtClean="0"/>
              <a:t>u relevantnim časopisima + 8 u zbornicima sa skupova)</a:t>
            </a:r>
            <a:endParaRPr lang="hr-HR" dirty="0"/>
          </a:p>
          <a:p>
            <a:pPr>
              <a:buFont typeface="Wingdings" panose="05000000000000000000" pitchFamily="2" charset="2"/>
              <a:buChar char="Ø"/>
            </a:pPr>
            <a:r>
              <a:rPr lang="hr-HR" dirty="0"/>
              <a:t>stvaranje baze i njezino punjenje</a:t>
            </a:r>
          </a:p>
          <a:p>
            <a:pPr>
              <a:buFont typeface="Wingdings" panose="05000000000000000000" pitchFamily="2" charset="2"/>
              <a:buChar char="Ø"/>
            </a:pPr>
            <a:r>
              <a:rPr lang="hr-HR" dirty="0"/>
              <a:t>okrugli stol i zbornik s okrugloga stola u 4. godini</a:t>
            </a:r>
          </a:p>
          <a:p>
            <a:pPr>
              <a:buFont typeface="Wingdings" panose="05000000000000000000" pitchFamily="2" charset="2"/>
              <a:buChar char="Ø"/>
            </a:pPr>
            <a:r>
              <a:rPr lang="hr-HR" dirty="0"/>
              <a:t>predstavljanja projekta</a:t>
            </a:r>
          </a:p>
        </p:txBody>
      </p:sp>
      <p:pic>
        <p:nvPicPr>
          <p:cNvPr id="2055" name="Picture 7">
            <a:extLst>
              <a:ext uri="{FF2B5EF4-FFF2-40B4-BE49-F238E27FC236}">
                <a16:creationId xmlns:a16="http://schemas.microsoft.com/office/drawing/2014/main" id="{B57D1BA5-A9D2-12EA-BE48-482E59551CAB}"/>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237509" y="5735889"/>
            <a:ext cx="1395168" cy="580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37881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B865B-407C-B560-F23F-D25DB966D133}"/>
              </a:ext>
            </a:extLst>
          </p:cNvPr>
          <p:cNvSpPr>
            <a:spLocks noGrp="1"/>
          </p:cNvSpPr>
          <p:nvPr>
            <p:ph type="title"/>
          </p:nvPr>
        </p:nvSpPr>
        <p:spPr>
          <a:xfrm>
            <a:off x="735291" y="365126"/>
            <a:ext cx="10618509" cy="775518"/>
          </a:xfrm>
        </p:spPr>
        <p:txBody>
          <a:bodyPr/>
          <a:lstStyle/>
          <a:p>
            <a:r>
              <a:rPr lang="hr-HR" dirty="0"/>
              <a:t>Radionice</a:t>
            </a:r>
          </a:p>
        </p:txBody>
      </p:sp>
      <p:sp>
        <p:nvSpPr>
          <p:cNvPr id="3" name="Content Placeholder 2">
            <a:extLst>
              <a:ext uri="{FF2B5EF4-FFF2-40B4-BE49-F238E27FC236}">
                <a16:creationId xmlns:a16="http://schemas.microsoft.com/office/drawing/2014/main" id="{B51A27E1-59C4-3101-EF36-7A01E61A4CC2}"/>
              </a:ext>
            </a:extLst>
          </p:cNvPr>
          <p:cNvSpPr>
            <a:spLocks noGrp="1"/>
          </p:cNvSpPr>
          <p:nvPr>
            <p:ph idx="1"/>
          </p:nvPr>
        </p:nvSpPr>
        <p:spPr>
          <a:xfrm>
            <a:off x="348792" y="1262597"/>
            <a:ext cx="11005008" cy="4351338"/>
          </a:xfrm>
        </p:spPr>
        <p:txBody>
          <a:bodyPr>
            <a:noAutofit/>
          </a:bodyPr>
          <a:lstStyle/>
          <a:p>
            <a:pPr marL="0" indent="0">
              <a:buNone/>
            </a:pPr>
            <a:r>
              <a:rPr lang="hr-HR" dirty="0"/>
              <a:t>Istraživačke radionice (2 + 2 + 1 + 1)</a:t>
            </a:r>
          </a:p>
          <a:p>
            <a:pPr marL="0" indent="0">
              <a:buNone/>
            </a:pPr>
            <a:r>
              <a:rPr lang="hr-HR" sz="2400" dirty="0">
                <a:solidFill>
                  <a:srgbClr val="0070C0"/>
                </a:solidFill>
                <a:latin typeface="Open Sans" panose="020B0606030504020204" pitchFamily="34" charset="0"/>
                <a:ea typeface="Times New Roman" panose="02020603050405020304" pitchFamily="18" charset="0"/>
              </a:rPr>
              <a:t>1. godina: </a:t>
            </a:r>
            <a:r>
              <a:rPr lang="hr-HR" sz="24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Održane 2 istraživačke radionice na temu semantičkih i drugih kategorija prijedloga te upravne i zavisne riječi potrebnih za izradu baze i sučelja</a:t>
            </a:r>
            <a:endParaRPr lang="hr-HR" sz="2400" dirty="0">
              <a:latin typeface="Open Sans" panose="020B0606030504020204" pitchFamily="34" charset="0"/>
              <a:ea typeface="Times New Roman" panose="02020603050405020304" pitchFamily="18" charset="0"/>
            </a:endParaRPr>
          </a:p>
          <a:p>
            <a:pPr marL="0" indent="0">
              <a:buNone/>
            </a:pPr>
            <a:r>
              <a:rPr lang="hr-HR" sz="2400" dirty="0">
                <a:solidFill>
                  <a:srgbClr val="0070C0"/>
                </a:solidFill>
                <a:latin typeface="Open Sans" panose="020B0606030504020204" pitchFamily="34" charset="0"/>
                <a:ea typeface="Times New Roman" panose="02020603050405020304" pitchFamily="18" charset="0"/>
              </a:rPr>
              <a:t>2. godina: </a:t>
            </a:r>
            <a:r>
              <a:rPr lang="hr-HR" sz="2400" kern="1200" dirty="0">
                <a:solidFill>
                  <a:srgbClr val="000000"/>
                </a:solidFill>
                <a:effectLst/>
                <a:latin typeface="Open Sans" panose="020B0606030504020204" pitchFamily="34" charset="0"/>
                <a:ea typeface="Times New Roman" panose="02020603050405020304" pitchFamily="18" charset="0"/>
                <a:cs typeface="+mn-cs"/>
              </a:rPr>
              <a:t>Održana istraživačka radionica s uputama za rad u sučelju i bazi </a:t>
            </a:r>
          </a:p>
          <a:p>
            <a:pPr marL="0" indent="0">
              <a:buNone/>
            </a:pPr>
            <a:r>
              <a:rPr lang="hr-HR" sz="2400" kern="1200" dirty="0">
                <a:solidFill>
                  <a:srgbClr val="000000"/>
                </a:solidFill>
                <a:effectLst/>
                <a:latin typeface="Open Sans" panose="020B0606030504020204" pitchFamily="34" charset="0"/>
                <a:ea typeface="Times New Roman" panose="02020603050405020304" pitchFamily="18" charset="0"/>
                <a:cs typeface="+mn-cs"/>
              </a:rPr>
              <a:t>Održana istraživačka radionica o kompleksnim prijedložnim konstrukcijama</a:t>
            </a:r>
          </a:p>
          <a:p>
            <a:pPr marL="0" indent="0">
              <a:buNone/>
            </a:pPr>
            <a:r>
              <a:rPr lang="hr-HR" sz="2400" dirty="0">
                <a:solidFill>
                  <a:srgbClr val="0070C0"/>
                </a:solidFill>
                <a:latin typeface="Open Sans" panose="020B0606030504020204" pitchFamily="34" charset="0"/>
                <a:ea typeface="Times New Roman" panose="02020603050405020304" pitchFamily="18" charset="0"/>
              </a:rPr>
              <a:t>3. godina: </a:t>
            </a:r>
            <a:r>
              <a:rPr lang="hr-HR" sz="2400" kern="1200" dirty="0">
                <a:solidFill>
                  <a:srgbClr val="000000"/>
                </a:solidFill>
                <a:effectLst/>
                <a:latin typeface="Open Sans" panose="020B0606030504020204" pitchFamily="34" charset="0"/>
                <a:ea typeface="Times New Roman" panose="02020603050405020304" pitchFamily="18" charset="0"/>
                <a:cs typeface="+mn-cs"/>
              </a:rPr>
              <a:t>Održana istraživačka radionica o poučavanju prijedloga u nastavi hrvatskoga kao stranog jezika</a:t>
            </a:r>
            <a:endParaRPr lang="hr-HR" sz="2400" dirty="0">
              <a:solidFill>
                <a:srgbClr val="000000"/>
              </a:solidFill>
              <a:latin typeface="Open Sans" panose="020B0606030504020204" pitchFamily="34" charset="0"/>
              <a:ea typeface="Times New Roman" panose="02020603050405020304" pitchFamily="18" charset="0"/>
            </a:endParaRPr>
          </a:p>
          <a:p>
            <a:pPr marL="0" indent="0">
              <a:buNone/>
            </a:pPr>
            <a:r>
              <a:rPr lang="hr-HR" sz="2400" kern="1200" dirty="0">
                <a:solidFill>
                  <a:srgbClr val="0070C0"/>
                </a:solidFill>
                <a:effectLst/>
                <a:latin typeface="Open Sans" panose="020B0606030504020204" pitchFamily="34" charset="0"/>
                <a:ea typeface="Times New Roman" panose="02020603050405020304" pitchFamily="18" charset="0"/>
                <a:cs typeface="+mn-cs"/>
              </a:rPr>
              <a:t>4. godina: </a:t>
            </a:r>
            <a:r>
              <a:rPr lang="hr-HR" sz="2400" kern="1200" dirty="0">
                <a:solidFill>
                  <a:srgbClr val="000000"/>
                </a:solidFill>
                <a:effectLst/>
                <a:latin typeface="Open Sans" panose="020B0606030504020204" pitchFamily="34" charset="0"/>
                <a:ea typeface="Times New Roman" panose="02020603050405020304" pitchFamily="18" charset="0"/>
                <a:cs typeface="+mn-cs"/>
              </a:rPr>
              <a:t>Održana istraživačka radionica o metaforizaciji u prijedložnoj upotrebi</a:t>
            </a:r>
          </a:p>
        </p:txBody>
      </p:sp>
      <p:pic>
        <p:nvPicPr>
          <p:cNvPr id="2055" name="Picture 7">
            <a:extLst>
              <a:ext uri="{FF2B5EF4-FFF2-40B4-BE49-F238E27FC236}">
                <a16:creationId xmlns:a16="http://schemas.microsoft.com/office/drawing/2014/main" id="{B57D1BA5-A9D2-12EA-BE48-482E59551CAB}"/>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0237509" y="5735889"/>
            <a:ext cx="1395168" cy="580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25704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B865B-407C-B560-F23F-D25DB966D133}"/>
              </a:ext>
            </a:extLst>
          </p:cNvPr>
          <p:cNvSpPr>
            <a:spLocks noGrp="1"/>
          </p:cNvSpPr>
          <p:nvPr>
            <p:ph type="title"/>
          </p:nvPr>
        </p:nvSpPr>
        <p:spPr/>
        <p:txBody>
          <a:bodyPr/>
          <a:lstStyle/>
          <a:p>
            <a:r>
              <a:rPr lang="hr-HR" dirty="0"/>
              <a:t>Sljedeći korak (koraci)</a:t>
            </a:r>
          </a:p>
        </p:txBody>
      </p:sp>
      <p:pic>
        <p:nvPicPr>
          <p:cNvPr id="5" name="Content Placeholder 4">
            <a:extLst>
              <a:ext uri="{FF2B5EF4-FFF2-40B4-BE49-F238E27FC236}">
                <a16:creationId xmlns:a16="http://schemas.microsoft.com/office/drawing/2014/main" id="{82FE4345-4D79-625D-B2E0-7A572EA20278}"/>
              </a:ext>
            </a:extLst>
          </p:cNvPr>
          <p:cNvPicPr>
            <a:picLocks noGrp="1" noChangeAspect="1"/>
          </p:cNvPicPr>
          <p:nvPr>
            <p:ph sz="half" idx="1"/>
          </p:nvPr>
        </p:nvPicPr>
        <p:blipFill rotWithShape="1">
          <a:blip r:embed="rId2"/>
          <a:srcRect l="6240"/>
          <a:stretch/>
        </p:blipFill>
        <p:spPr>
          <a:xfrm>
            <a:off x="2223116" y="1965289"/>
            <a:ext cx="4722017" cy="4351338"/>
          </a:xfrm>
          <a:prstGeom prst="rect">
            <a:avLst/>
          </a:prstGeom>
        </p:spPr>
      </p:pic>
      <p:sp>
        <p:nvSpPr>
          <p:cNvPr id="3" name="Content Placeholder 2">
            <a:extLst>
              <a:ext uri="{FF2B5EF4-FFF2-40B4-BE49-F238E27FC236}">
                <a16:creationId xmlns:a16="http://schemas.microsoft.com/office/drawing/2014/main" id="{6E3E30A4-08C5-95BE-A448-EDC321AD47DC}"/>
              </a:ext>
            </a:extLst>
          </p:cNvPr>
          <p:cNvSpPr>
            <a:spLocks noGrp="1"/>
          </p:cNvSpPr>
          <p:nvPr>
            <p:ph sz="half" idx="2"/>
          </p:nvPr>
        </p:nvSpPr>
        <p:spPr>
          <a:xfrm>
            <a:off x="3908393" y="2141537"/>
            <a:ext cx="6329115" cy="4351338"/>
          </a:xfrm>
        </p:spPr>
        <p:txBody>
          <a:bodyPr/>
          <a:lstStyle/>
          <a:p>
            <a:endParaRPr lang="hr-HR" dirty="0"/>
          </a:p>
          <a:p>
            <a:endParaRPr lang="hr-HR" dirty="0"/>
          </a:p>
          <a:p>
            <a:endParaRPr lang="hr-HR" dirty="0"/>
          </a:p>
          <a:p>
            <a:endParaRPr lang="hr-HR" dirty="0"/>
          </a:p>
          <a:p>
            <a:pPr lvl="2"/>
            <a:r>
              <a:rPr lang="hr-HR" sz="2800" dirty="0"/>
              <a:t>2. radionica</a:t>
            </a:r>
            <a:endParaRPr lang="hr-HR" dirty="0"/>
          </a:p>
          <a:p>
            <a:pPr lvl="1"/>
            <a:r>
              <a:rPr lang="hr-HR" sz="2800" dirty="0"/>
              <a:t>1. radionica</a:t>
            </a:r>
          </a:p>
          <a:p>
            <a:r>
              <a:rPr lang="hr-HR" dirty="0"/>
              <a:t>mrežna </a:t>
            </a:r>
            <a:r>
              <a:rPr lang="hr-HR" dirty="0" smtClean="0"/>
              <a:t>stranica</a:t>
            </a:r>
            <a:endParaRPr lang="hr-HR" b="1" dirty="0">
              <a:solidFill>
                <a:srgbClr val="FF0000"/>
              </a:solidFill>
            </a:endParaRPr>
          </a:p>
          <a:p>
            <a:endParaRPr lang="hr-HR" dirty="0"/>
          </a:p>
        </p:txBody>
      </p:sp>
      <p:pic>
        <p:nvPicPr>
          <p:cNvPr id="2055" name="Picture 7">
            <a:extLst>
              <a:ext uri="{FF2B5EF4-FFF2-40B4-BE49-F238E27FC236}">
                <a16:creationId xmlns:a16="http://schemas.microsoft.com/office/drawing/2014/main" id="{B57D1BA5-A9D2-12EA-BE48-482E59551CAB}"/>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237509" y="5735889"/>
            <a:ext cx="1395168" cy="580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33646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1A27E1-59C4-3101-EF36-7A01E61A4CC2}"/>
              </a:ext>
            </a:extLst>
          </p:cNvPr>
          <p:cNvSpPr>
            <a:spLocks noGrp="1"/>
          </p:cNvSpPr>
          <p:nvPr>
            <p:ph idx="1"/>
          </p:nvPr>
        </p:nvSpPr>
        <p:spPr>
          <a:xfrm>
            <a:off x="289089" y="164647"/>
            <a:ext cx="11796074" cy="6151980"/>
          </a:xfrm>
        </p:spPr>
        <p:txBody>
          <a:bodyPr>
            <a:noAutofit/>
          </a:bodyPr>
          <a:lstStyle/>
          <a:p>
            <a:pPr marL="457200" indent="-457200">
              <a:lnSpc>
                <a:spcPct val="100000"/>
              </a:lnSpc>
              <a:buAutoNum type="arabicPeriod"/>
            </a:pPr>
            <a:r>
              <a:rPr lang="hr-HR" sz="2400" dirty="0"/>
              <a:t>radionica (3. do 6. mjesec 1. projektne godine) – voditeljica Ljiljana Šarić (?)</a:t>
            </a:r>
          </a:p>
          <a:p>
            <a:pPr>
              <a:lnSpc>
                <a:spcPct val="100000"/>
              </a:lnSpc>
              <a:spcAft>
                <a:spcPts val="800"/>
              </a:spcAft>
            </a:pPr>
            <a:r>
              <a:rPr lang="hr-HR" sz="2400" kern="100" dirty="0">
                <a:latin typeface="Calibri" panose="020F0502020204030204" pitchFamily="34" charset="0"/>
                <a:ea typeface="Calibri" panose="020F0502020204030204" pitchFamily="34" charset="0"/>
                <a:cs typeface="Times New Roman" panose="02020603050405020304" pitchFamily="18" charset="0"/>
              </a:rPr>
              <a:t>Analiza </a:t>
            </a:r>
            <a:r>
              <a:rPr lang="hr-HR" sz="2400" b="1" kern="100" dirty="0">
                <a:latin typeface="Calibri" panose="020F0502020204030204" pitchFamily="34" charset="0"/>
                <a:ea typeface="Calibri" panose="020F0502020204030204" pitchFamily="34" charset="0"/>
                <a:cs typeface="Times New Roman" panose="02020603050405020304" pitchFamily="18" charset="0"/>
              </a:rPr>
              <a:t>prijedložnih značenja:</a:t>
            </a:r>
            <a:r>
              <a:rPr lang="hr-HR" sz="2400" kern="100" dirty="0">
                <a:latin typeface="Calibri" panose="020F0502020204030204" pitchFamily="34" charset="0"/>
                <a:ea typeface="Calibri" panose="020F0502020204030204" pitchFamily="34" charset="0"/>
                <a:cs typeface="Times New Roman" panose="02020603050405020304" pitchFamily="18" charset="0"/>
              </a:rPr>
              <a:t> napraviti popis značenja prijedloga u izvorima (npr. rječnici hrvatskoga jezika, Pranjković 2001, </a:t>
            </a:r>
            <a:r>
              <a:rPr lang="hr-HR" sz="2400" kern="100" dirty="0" err="1">
                <a:latin typeface="Calibri" panose="020F0502020204030204" pitchFamily="34" charset="0"/>
                <a:ea typeface="Calibri" panose="020F0502020204030204" pitchFamily="34" charset="0"/>
                <a:cs typeface="Times New Roman" panose="02020603050405020304" pitchFamily="18" charset="0"/>
              </a:rPr>
              <a:t>Hagege</a:t>
            </a:r>
            <a:r>
              <a:rPr lang="hr-HR" sz="2400" kern="100" dirty="0">
                <a:latin typeface="Calibri" panose="020F0502020204030204" pitchFamily="34" charset="0"/>
                <a:ea typeface="Calibri" panose="020F0502020204030204" pitchFamily="34" charset="0"/>
                <a:cs typeface="Times New Roman" panose="02020603050405020304" pitchFamily="18" charset="0"/>
              </a:rPr>
              <a:t> 2010: 261-262) → sastaviti popis značenja za naše potrebe. </a:t>
            </a:r>
            <a:r>
              <a:rPr lang="hr-HR" sz="2000" kern="100" dirty="0">
                <a:latin typeface="Calibri" panose="020F0502020204030204" pitchFamily="34" charset="0"/>
                <a:ea typeface="Calibri" panose="020F0502020204030204" pitchFamily="34" charset="0"/>
                <a:cs typeface="Times New Roman" panose="02020603050405020304" pitchFamily="18" charset="0"/>
              </a:rPr>
              <a:t>Popis osnovnih značenja (prostorno, vremensko...) raslojavat će se u </a:t>
            </a:r>
            <a:r>
              <a:rPr lang="hr-HR" sz="2000" kern="100" dirty="0" err="1">
                <a:latin typeface="Calibri" panose="020F0502020204030204" pitchFamily="34" charset="0"/>
                <a:ea typeface="Calibri" panose="020F0502020204030204" pitchFamily="34" charset="0"/>
                <a:cs typeface="Times New Roman" panose="02020603050405020304" pitchFamily="18" charset="0"/>
              </a:rPr>
              <a:t>podznačenja</a:t>
            </a:r>
            <a:r>
              <a:rPr lang="hr-HR" sz="2000" kern="100" dirty="0">
                <a:latin typeface="Calibri" panose="020F0502020204030204" pitchFamily="34" charset="0"/>
                <a:ea typeface="Calibri" panose="020F0502020204030204" pitchFamily="34" charset="0"/>
                <a:cs typeface="Times New Roman" panose="02020603050405020304" pitchFamily="18" charset="0"/>
              </a:rPr>
              <a:t> (povezat će se </a:t>
            </a:r>
            <a:r>
              <a:rPr lang="hr-HR" sz="2000" kern="100" dirty="0" err="1">
                <a:latin typeface="Calibri" panose="020F0502020204030204" pitchFamily="34" charset="0"/>
                <a:ea typeface="Calibri" panose="020F0502020204030204" pitchFamily="34" charset="0"/>
                <a:cs typeface="Times New Roman" panose="02020603050405020304" pitchFamily="18" charset="0"/>
              </a:rPr>
              <a:t>jezgreni</a:t>
            </a:r>
            <a:r>
              <a:rPr lang="hr-HR" sz="2000" kern="100" dirty="0">
                <a:latin typeface="Calibri" panose="020F0502020204030204" pitchFamily="34" charset="0"/>
                <a:ea typeface="Calibri" panose="020F0502020204030204" pitchFamily="34" charset="0"/>
                <a:cs typeface="Times New Roman" panose="02020603050405020304" pitchFamily="18" charset="0"/>
              </a:rPr>
              <a:t> i </a:t>
            </a:r>
            <a:r>
              <a:rPr lang="hr-HR" sz="2000" kern="100" dirty="0" err="1">
                <a:latin typeface="Calibri" panose="020F0502020204030204" pitchFamily="34" charset="0"/>
                <a:ea typeface="Calibri" panose="020F0502020204030204" pitchFamily="34" charset="0"/>
                <a:cs typeface="Times New Roman" panose="02020603050405020304" pitchFamily="18" charset="0"/>
              </a:rPr>
              <a:t>polisemni</a:t>
            </a:r>
            <a:r>
              <a:rPr lang="hr-HR" sz="2000" kern="100" dirty="0">
                <a:latin typeface="Calibri" panose="020F0502020204030204" pitchFamily="34" charset="0"/>
                <a:ea typeface="Calibri" panose="020F0502020204030204" pitchFamily="34" charset="0"/>
                <a:cs typeface="Times New Roman" panose="02020603050405020304" pitchFamily="18" charset="0"/>
              </a:rPr>
              <a:t> pristup u obradi značenja jer prvi teži okrupnjavanju većeg broja značenja pod općenitijom definicijom prijedložnih značenja, dok </a:t>
            </a:r>
            <a:r>
              <a:rPr lang="hr-HR" sz="2000" kern="100" dirty="0" err="1">
                <a:latin typeface="Calibri" panose="020F0502020204030204" pitchFamily="34" charset="0"/>
                <a:ea typeface="Calibri" panose="020F0502020204030204" pitchFamily="34" charset="0"/>
                <a:cs typeface="Times New Roman" panose="02020603050405020304" pitchFamily="18" charset="0"/>
              </a:rPr>
              <a:t>polisemni</a:t>
            </a:r>
            <a:r>
              <a:rPr lang="hr-HR" sz="2000" kern="100" dirty="0">
                <a:latin typeface="Calibri" panose="020F0502020204030204" pitchFamily="34" charset="0"/>
                <a:ea typeface="Calibri" panose="020F0502020204030204" pitchFamily="34" charset="0"/>
                <a:cs typeface="Times New Roman" panose="02020603050405020304" pitchFamily="18" charset="0"/>
              </a:rPr>
              <a:t> pristup pretpostavlja detaljnije i specifičnije opise koji će se dobiti u </a:t>
            </a:r>
            <a:r>
              <a:rPr lang="hr-HR" sz="2000" kern="100" dirty="0" err="1">
                <a:latin typeface="Calibri" panose="020F0502020204030204" pitchFamily="34" charset="0"/>
                <a:ea typeface="Calibri" panose="020F0502020204030204" pitchFamily="34" charset="0"/>
                <a:cs typeface="Times New Roman" panose="02020603050405020304" pitchFamily="18" charset="0"/>
              </a:rPr>
              <a:t>podznačenjima</a:t>
            </a:r>
            <a:r>
              <a:rPr lang="hr-HR" sz="2000" kern="100" dirty="0">
                <a:latin typeface="Calibri" panose="020F0502020204030204" pitchFamily="34" charset="0"/>
                <a:ea typeface="Calibri" panose="020F0502020204030204" pitchFamily="34" charset="0"/>
                <a:cs typeface="Times New Roman" panose="02020603050405020304" pitchFamily="18" charset="0"/>
              </a:rPr>
              <a:t>). </a:t>
            </a:r>
          </a:p>
          <a:p>
            <a:pPr>
              <a:lnSpc>
                <a:spcPct val="100000"/>
              </a:lnSpc>
              <a:spcAft>
                <a:spcPts val="800"/>
              </a:spcAft>
            </a:pPr>
            <a:r>
              <a:rPr lang="hr-HR" sz="2400" b="1" kern="100" dirty="0">
                <a:effectLst/>
                <a:latin typeface="Calibri" panose="020F0502020204030204" pitchFamily="34" charset="0"/>
                <a:ea typeface="Calibri" panose="020F0502020204030204" pitchFamily="34" charset="0"/>
                <a:cs typeface="Times New Roman" panose="02020603050405020304" pitchFamily="18" charset="0"/>
              </a:rPr>
              <a:t>Odrediti popis prijedloga</a:t>
            </a:r>
            <a:r>
              <a:rPr lang="hr-HR" sz="2400" kern="100" dirty="0">
                <a:effectLst/>
                <a:latin typeface="Calibri" panose="020F0502020204030204" pitchFamily="34" charset="0"/>
                <a:ea typeface="Calibri" panose="020F0502020204030204" pitchFamily="34" charset="0"/>
                <a:cs typeface="Times New Roman" panose="02020603050405020304" pitchFamily="18" charset="0"/>
              </a:rPr>
              <a:t> koji će se obraditi</a:t>
            </a:r>
          </a:p>
          <a:p>
            <a:pPr>
              <a:lnSpc>
                <a:spcPct val="100000"/>
              </a:lnSpc>
              <a:spcAft>
                <a:spcPts val="800"/>
              </a:spcAft>
            </a:pPr>
            <a:r>
              <a:rPr lang="hr-HR" sz="2400" b="1" kern="100" dirty="0">
                <a:effectLst/>
                <a:latin typeface="Calibri" panose="020F0502020204030204" pitchFamily="34" charset="0"/>
                <a:ea typeface="Calibri" panose="020F0502020204030204" pitchFamily="34" charset="0"/>
                <a:cs typeface="Times New Roman" panose="02020603050405020304" pitchFamily="18" charset="0"/>
              </a:rPr>
              <a:t>Odrediti ostale elemente </a:t>
            </a:r>
            <a:r>
              <a:rPr lang="hr-HR" sz="2400" kern="100" dirty="0">
                <a:effectLst/>
                <a:latin typeface="Calibri" panose="020F0502020204030204" pitchFamily="34" charset="0"/>
                <a:ea typeface="Calibri" panose="020F0502020204030204" pitchFamily="34" charset="0"/>
                <a:cs typeface="Times New Roman" panose="02020603050405020304" pitchFamily="18" charset="0"/>
              </a:rPr>
              <a:t>za opis prijedloga u bazi (padež s kojim dolazi u primjeru</a:t>
            </a:r>
            <a:r>
              <a:rPr lang="hr-HR" sz="2400" dirty="0"/>
              <a:t>, varijante (</a:t>
            </a:r>
            <a:r>
              <a:rPr lang="hr-HR" sz="2400" i="1" dirty="0"/>
              <a:t>s/sa</a:t>
            </a:r>
            <a:r>
              <a:rPr lang="hr-HR" sz="2400" dirty="0"/>
              <a:t>), položaj u rečenici, sinonimi, daljnji tvorbeni potencijal prijedloga (veznici: </a:t>
            </a:r>
            <a:r>
              <a:rPr lang="hr-HR" sz="2400" i="1" dirty="0"/>
              <a:t>unatoč tomu što</a:t>
            </a:r>
            <a:r>
              <a:rPr lang="hr-HR" sz="2400" dirty="0"/>
              <a:t>; </a:t>
            </a:r>
            <a:r>
              <a:rPr lang="hr-HR" sz="2400" dirty="0" err="1"/>
              <a:t>kolokacije</a:t>
            </a:r>
            <a:r>
              <a:rPr lang="hr-HR" sz="2400" dirty="0"/>
              <a:t>: </a:t>
            </a:r>
            <a:r>
              <a:rPr lang="hr-HR" sz="2400" i="1" dirty="0"/>
              <a:t>stupiti na snagu</a:t>
            </a:r>
            <a:r>
              <a:rPr lang="hr-HR" sz="2400" dirty="0"/>
              <a:t>; frazemi: </a:t>
            </a:r>
            <a:r>
              <a:rPr lang="hr-HR" sz="2400" i="1" dirty="0"/>
              <a:t>ići na živce</a:t>
            </a:r>
            <a:r>
              <a:rPr lang="hr-HR" sz="2400" dirty="0"/>
              <a:t>; rečenični prilozi: </a:t>
            </a:r>
            <a:r>
              <a:rPr lang="hr-HR" sz="2400" i="1" dirty="0"/>
              <a:t>među</a:t>
            </a:r>
            <a:r>
              <a:rPr lang="hr-HR" sz="2400" dirty="0"/>
              <a:t> </a:t>
            </a:r>
            <a:r>
              <a:rPr lang="hr-HR" sz="2400" i="1" dirty="0"/>
              <a:t>ostalim</a:t>
            </a:r>
            <a:r>
              <a:rPr lang="hr-HR" sz="2400" dirty="0"/>
              <a:t>). </a:t>
            </a:r>
          </a:p>
          <a:p>
            <a:pPr>
              <a:lnSpc>
                <a:spcPct val="100000"/>
              </a:lnSpc>
              <a:spcAft>
                <a:spcPts val="800"/>
              </a:spcAft>
            </a:pPr>
            <a:r>
              <a:rPr lang="hr-HR" sz="2400" kern="100" dirty="0">
                <a:latin typeface="Calibri" panose="020F0502020204030204" pitchFamily="34" charset="0"/>
                <a:ea typeface="Calibri" panose="020F0502020204030204" pitchFamily="34" charset="0"/>
                <a:cs typeface="Times New Roman" panose="02020603050405020304" pitchFamily="18" charset="0"/>
              </a:rPr>
              <a:t>Analiza engleske i njemačke baze (prednosti i nedostatci)</a:t>
            </a:r>
            <a:r>
              <a:rPr lang="hr-HR" sz="2400" b="1" dirty="0">
                <a:solidFill>
                  <a:srgbClr val="FF0000"/>
                </a:solidFill>
              </a:rPr>
              <a:t> </a:t>
            </a:r>
          </a:p>
          <a:p>
            <a:pPr>
              <a:lnSpc>
                <a:spcPct val="100000"/>
              </a:lnSpc>
              <a:spcAft>
                <a:spcPts val="800"/>
              </a:spcAft>
            </a:pPr>
            <a:endParaRPr lang="hr-HR" sz="2400" kern="1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055" name="Picture 7">
            <a:extLst>
              <a:ext uri="{FF2B5EF4-FFF2-40B4-BE49-F238E27FC236}">
                <a16:creationId xmlns:a16="http://schemas.microsoft.com/office/drawing/2014/main" id="{B57D1BA5-A9D2-12EA-BE48-482E59551CAB}"/>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0689995" y="6112615"/>
            <a:ext cx="1395168" cy="580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91336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1A27E1-59C4-3101-EF36-7A01E61A4CC2}"/>
              </a:ext>
            </a:extLst>
          </p:cNvPr>
          <p:cNvSpPr>
            <a:spLocks noGrp="1"/>
          </p:cNvSpPr>
          <p:nvPr>
            <p:ph idx="1"/>
          </p:nvPr>
        </p:nvSpPr>
        <p:spPr>
          <a:xfrm>
            <a:off x="289089" y="164647"/>
            <a:ext cx="11613822" cy="5571242"/>
          </a:xfrm>
        </p:spPr>
        <p:txBody>
          <a:bodyPr>
            <a:noAutofit/>
          </a:bodyPr>
          <a:lstStyle/>
          <a:p>
            <a:pPr marL="0" indent="0">
              <a:buNone/>
            </a:pPr>
            <a:r>
              <a:rPr lang="hr-HR" sz="2400" dirty="0"/>
              <a:t>2. radionica (6. do 9. mjesec 1. projektne godine), </a:t>
            </a:r>
            <a:r>
              <a:rPr lang="hr-HR" sz="2400" dirty="0" smtClean="0"/>
              <a:t>voditelj</a:t>
            </a:r>
            <a:endParaRPr lang="hr-HR" sz="2400" dirty="0"/>
          </a:p>
          <a:p>
            <a:pPr marL="0" indent="0">
              <a:buNone/>
            </a:pPr>
            <a:r>
              <a:rPr lang="hr-HR" sz="2400" b="1" kern="100" dirty="0">
                <a:latin typeface="Calibri" panose="020F0502020204030204" pitchFamily="34" charset="0"/>
                <a:ea typeface="Calibri" panose="020F0502020204030204" pitchFamily="34" charset="0"/>
                <a:cs typeface="Times New Roman" panose="02020603050405020304" pitchFamily="18" charset="0"/>
              </a:rPr>
              <a:t>S</a:t>
            </a:r>
            <a:r>
              <a:rPr lang="hr-HR" sz="2400" b="1" kern="100" dirty="0">
                <a:effectLst/>
                <a:latin typeface="Calibri" panose="020F0502020204030204" pitchFamily="34" charset="0"/>
                <a:ea typeface="Calibri" panose="020F0502020204030204" pitchFamily="34" charset="0"/>
                <a:cs typeface="Times New Roman" panose="02020603050405020304" pitchFamily="18" charset="0"/>
              </a:rPr>
              <a:t>emantička obilježja upravne i zavisne riječi</a:t>
            </a:r>
            <a:r>
              <a:rPr lang="hr-HR" sz="24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hr-HR" sz="2400" dirty="0">
                <a:effectLst/>
                <a:latin typeface="Open Sans" panose="020B0606030504020204" pitchFamily="34" charset="0"/>
                <a:ea typeface="Times New Roman" panose="02020603050405020304" pitchFamily="18" charset="0"/>
              </a:rPr>
              <a:t>Upravnoj i zavisnoj riječi određivat će se vrsta riječi i značenje (PPI &gt; funkcija priložne oznake, atributa, objekta, a mogu biti i imenski dio predikata). </a:t>
            </a:r>
            <a:r>
              <a:rPr lang="hr-HR" sz="2400" kern="100" dirty="0">
                <a:latin typeface="Calibri" panose="020F0502020204030204" pitchFamily="34" charset="0"/>
                <a:ea typeface="Calibri" panose="020F0502020204030204" pitchFamily="34" charset="0"/>
                <a:cs typeface="Times New Roman" panose="02020603050405020304" pitchFamily="18" charset="0"/>
              </a:rPr>
              <a:t>Za podjelu glagola u hrvatskom jeziku postoje pojedinačna istraživanja koja će poslužiti kao osnova u razradi (npr. Brač – Bošnjak Botica 2015), dok bi detaljniju podjelu imenica za hrvatski trebalo tek napraviti (glavni su izvor opisi imenica u gramatikama hrvatskoga jezika, gdje su podjele prilično elementarne)</a:t>
            </a:r>
            <a:endParaRPr lang="hr-HR" sz="2400" dirty="0">
              <a:effectLst/>
              <a:latin typeface="Open Sans" panose="020B0606030504020204" pitchFamily="34" charset="0"/>
              <a:ea typeface="Times New Roman" panose="02020603050405020304" pitchFamily="18" charset="0"/>
            </a:endParaRPr>
          </a:p>
          <a:p>
            <a:pPr algn="just"/>
            <a:r>
              <a:rPr lang="hr-HR" sz="2400" dirty="0">
                <a:effectLst/>
                <a:latin typeface="Open Sans" panose="020B0606030504020204" pitchFamily="34" charset="0"/>
                <a:ea typeface="Times New Roman" panose="02020603050405020304" pitchFamily="18" charset="0"/>
              </a:rPr>
              <a:t>Zavisna riječ: imenske riječi, prilog, infinitiv, drugi prijedlog... </a:t>
            </a:r>
          </a:p>
          <a:p>
            <a:pPr algn="just"/>
            <a:r>
              <a:rPr lang="hr-HR" sz="2400" dirty="0">
                <a:effectLst/>
                <a:latin typeface="Open Sans" panose="020B0606030504020204" pitchFamily="34" charset="0"/>
                <a:ea typeface="Times New Roman" panose="02020603050405020304" pitchFamily="18" charset="0"/>
              </a:rPr>
              <a:t>upravna i zavisna riječ može biti i sastavni dio </a:t>
            </a:r>
            <a:r>
              <a:rPr lang="hr-HR" sz="2400" dirty="0" err="1">
                <a:effectLst/>
                <a:latin typeface="Open Sans" panose="020B0606030504020204" pitchFamily="34" charset="0"/>
                <a:ea typeface="Times New Roman" panose="02020603050405020304" pitchFamily="18" charset="0"/>
              </a:rPr>
              <a:t>višerječne</a:t>
            </a:r>
            <a:r>
              <a:rPr lang="hr-HR" sz="2400" dirty="0">
                <a:effectLst/>
                <a:latin typeface="Open Sans" panose="020B0606030504020204" pitchFamily="34" charset="0"/>
                <a:ea typeface="Times New Roman" panose="02020603050405020304" pitchFamily="18" charset="0"/>
              </a:rPr>
              <a:t> jedinice (npr. </a:t>
            </a:r>
            <a:r>
              <a:rPr lang="hr-HR" sz="2400" b="1" i="1" dirty="0">
                <a:effectLst/>
                <a:latin typeface="Open Sans" panose="020B0606030504020204" pitchFamily="34" charset="0"/>
                <a:ea typeface="Times New Roman" panose="02020603050405020304" pitchFamily="18" charset="0"/>
              </a:rPr>
              <a:t>htjeti napraviti cirkus </a:t>
            </a:r>
            <a:r>
              <a:rPr lang="hr-HR" sz="2400" i="1" dirty="0">
                <a:effectLst/>
                <a:latin typeface="Open Sans" panose="020B0606030504020204" pitchFamily="34" charset="0"/>
                <a:ea typeface="Times New Roman" panose="02020603050405020304" pitchFamily="18" charset="0"/>
              </a:rPr>
              <a:t>od časnog Dubrovnika</a:t>
            </a:r>
            <a:r>
              <a:rPr lang="hr-HR" sz="2400" dirty="0">
                <a:effectLst/>
                <a:latin typeface="Open Sans" panose="020B0606030504020204" pitchFamily="34" charset="0"/>
                <a:ea typeface="Times New Roman" panose="02020603050405020304" pitchFamily="18" charset="0"/>
              </a:rPr>
              <a:t>, </a:t>
            </a:r>
            <a:r>
              <a:rPr lang="hr-HR" sz="2400" i="1" dirty="0">
                <a:effectLst/>
                <a:latin typeface="Open Sans" panose="020B0606030504020204" pitchFamily="34" charset="0"/>
                <a:ea typeface="Times New Roman" panose="02020603050405020304" pitchFamily="18" charset="0"/>
              </a:rPr>
              <a:t>sjesti nasuprot</a:t>
            </a:r>
            <a:r>
              <a:rPr lang="hr-HR" sz="2400" i="1" dirty="0">
                <a:latin typeface="Open Sans" panose="020B0606030504020204" pitchFamily="34" charset="0"/>
                <a:ea typeface="Times New Roman" panose="02020603050405020304" pitchFamily="18" charset="0"/>
              </a:rPr>
              <a:t> </a:t>
            </a:r>
            <a:r>
              <a:rPr lang="hr-HR" sz="2400" b="1" i="1" dirty="0">
                <a:effectLst/>
                <a:latin typeface="Open Sans" panose="020B0606030504020204" pitchFamily="34" charset="0"/>
                <a:ea typeface="Times New Roman" panose="02020603050405020304" pitchFamily="18" charset="0"/>
              </a:rPr>
              <a:t>dvojice ljudi</a:t>
            </a:r>
            <a:r>
              <a:rPr lang="hr-HR" sz="2400" dirty="0">
                <a:effectLst/>
                <a:latin typeface="Open Sans" panose="020B0606030504020204" pitchFamily="34" charset="0"/>
                <a:ea typeface="Times New Roman" panose="02020603050405020304" pitchFamily="18" charset="0"/>
              </a:rPr>
              <a:t>)</a:t>
            </a:r>
            <a:endParaRPr lang="hr-HR" sz="2400" dirty="0">
              <a:effectLst/>
              <a:latin typeface="Times New Roman" panose="02020603050405020304" pitchFamily="18" charset="0"/>
              <a:ea typeface="Times New Roman" panose="02020603050405020304" pitchFamily="18" charset="0"/>
            </a:endParaRPr>
          </a:p>
          <a:p>
            <a:pPr algn="just"/>
            <a:r>
              <a:rPr lang="hr-HR" sz="2400" dirty="0">
                <a:effectLst/>
                <a:latin typeface="Open Sans" panose="020B0606030504020204" pitchFamily="34" charset="0"/>
                <a:ea typeface="Times New Roman" panose="02020603050405020304" pitchFamily="18" charset="0"/>
              </a:rPr>
              <a:t>U semantičkoj analizi treba obratiti pozornost na odnos/preklapanje morfoloških/tvorbenih i semantičkih obilježja (npr. zbirne imenice, glagolske imenice). U određivanju značenja posebno će se istražiti odnos konkretnog i apstraktnog i njegove implikacije na metaforička proširenja značenja prijedloga i cijele sintagme. </a:t>
            </a:r>
            <a:endParaRPr lang="hr-HR" sz="2400" dirty="0">
              <a:effectLst/>
              <a:latin typeface="Times New Roman" panose="02020603050405020304" pitchFamily="18" charset="0"/>
              <a:ea typeface="Times New Roman" panose="02020603050405020304" pitchFamily="18" charset="0"/>
            </a:endParaRPr>
          </a:p>
        </p:txBody>
      </p:sp>
      <p:pic>
        <p:nvPicPr>
          <p:cNvPr id="2055" name="Picture 7">
            <a:extLst>
              <a:ext uri="{FF2B5EF4-FFF2-40B4-BE49-F238E27FC236}">
                <a16:creationId xmlns:a16="http://schemas.microsoft.com/office/drawing/2014/main" id="{B57D1BA5-A9D2-12EA-BE48-482E59551CAB}"/>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0663637" y="6277262"/>
            <a:ext cx="1395168" cy="580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65346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B865B-407C-B560-F23F-D25DB966D133}"/>
              </a:ext>
            </a:extLst>
          </p:cNvPr>
          <p:cNvSpPr>
            <a:spLocks noGrp="1"/>
          </p:cNvSpPr>
          <p:nvPr>
            <p:ph type="title"/>
          </p:nvPr>
        </p:nvSpPr>
        <p:spPr>
          <a:xfrm>
            <a:off x="838200" y="365126"/>
            <a:ext cx="7702118" cy="1460500"/>
          </a:xfrm>
        </p:spPr>
        <p:txBody>
          <a:bodyPr>
            <a:normAutofit/>
          </a:bodyPr>
          <a:lstStyle/>
          <a:p>
            <a:endParaRPr lang="hr-HR" sz="3200" dirty="0"/>
          </a:p>
        </p:txBody>
      </p:sp>
      <p:pic>
        <p:nvPicPr>
          <p:cNvPr id="2055" name="Picture 7">
            <a:extLst>
              <a:ext uri="{FF2B5EF4-FFF2-40B4-BE49-F238E27FC236}">
                <a16:creationId xmlns:a16="http://schemas.microsoft.com/office/drawing/2014/main" id="{B57D1BA5-A9D2-12EA-BE48-482E59551CAB}"/>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0237509" y="5735889"/>
            <a:ext cx="1395168" cy="580738"/>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257A3408-136E-384E-DC0B-C1A759A79E44}"/>
              </a:ext>
            </a:extLst>
          </p:cNvPr>
          <p:cNvSpPr>
            <a:spLocks noGrp="1"/>
          </p:cNvSpPr>
          <p:nvPr>
            <p:ph idx="1"/>
          </p:nvPr>
        </p:nvSpPr>
        <p:spPr/>
        <p:txBody>
          <a:bodyPr/>
          <a:lstStyle/>
          <a:p>
            <a:pPr marL="0" indent="0" algn="ctr">
              <a:buNone/>
            </a:pPr>
            <a:r>
              <a:rPr lang="hr-HR" sz="3600" dirty="0"/>
              <a:t>Odredbe iz pravilnika o uvjetima i postupku dodjele sredstava za ostvarivanje svrhe Zaklade</a:t>
            </a:r>
          </a:p>
          <a:p>
            <a:endParaRPr lang="hr-HR" dirty="0"/>
          </a:p>
          <a:p>
            <a:endParaRPr lang="hr-HR" dirty="0"/>
          </a:p>
          <a:p>
            <a:pPr marL="0" indent="0" algn="ctr">
              <a:buNone/>
            </a:pPr>
            <a:r>
              <a:rPr lang="hr-HR" sz="2400" dirty="0"/>
              <a:t>https://hrzz.hr/wp-content/uploads/Pravilnik-o-uvjetima-i-postupku-dodjele-sredstava-za-ostvarivanje-svrhe-Zaklade.pdf</a:t>
            </a:r>
          </a:p>
        </p:txBody>
      </p:sp>
    </p:spTree>
    <p:extLst>
      <p:ext uri="{BB962C8B-B14F-4D97-AF65-F5344CB8AC3E}">
        <p14:creationId xmlns:p14="http://schemas.microsoft.com/office/powerpoint/2010/main" val="13020766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B865B-407C-B560-F23F-D25DB966D133}"/>
              </a:ext>
            </a:extLst>
          </p:cNvPr>
          <p:cNvSpPr>
            <a:spLocks noGrp="1"/>
          </p:cNvSpPr>
          <p:nvPr>
            <p:ph type="title"/>
          </p:nvPr>
        </p:nvSpPr>
        <p:spPr/>
        <p:txBody>
          <a:bodyPr/>
          <a:lstStyle/>
          <a:p>
            <a:endParaRPr lang="hr-HR"/>
          </a:p>
        </p:txBody>
      </p:sp>
      <p:sp>
        <p:nvSpPr>
          <p:cNvPr id="3" name="Content Placeholder 2">
            <a:extLst>
              <a:ext uri="{FF2B5EF4-FFF2-40B4-BE49-F238E27FC236}">
                <a16:creationId xmlns:a16="http://schemas.microsoft.com/office/drawing/2014/main" id="{B51A27E1-59C4-3101-EF36-7A01E61A4CC2}"/>
              </a:ext>
            </a:extLst>
          </p:cNvPr>
          <p:cNvSpPr>
            <a:spLocks noGrp="1"/>
          </p:cNvSpPr>
          <p:nvPr>
            <p:ph idx="1"/>
          </p:nvPr>
        </p:nvSpPr>
        <p:spPr>
          <a:xfrm>
            <a:off x="838200" y="1179576"/>
            <a:ext cx="10515600" cy="4997387"/>
          </a:xfrm>
        </p:spPr>
        <p:txBody>
          <a:bodyPr>
            <a:normAutofit/>
          </a:bodyPr>
          <a:lstStyle/>
          <a:p>
            <a:pPr marL="0" indent="0">
              <a:buNone/>
            </a:pPr>
            <a:r>
              <a:rPr lang="hr-HR" dirty="0"/>
              <a:t>Istraživačka grupa</a:t>
            </a:r>
          </a:p>
          <a:p>
            <a:r>
              <a:rPr lang="hr-HR" dirty="0"/>
              <a:t>dr. sc. Goranka </a:t>
            </a:r>
            <a:r>
              <a:rPr lang="hr-HR" dirty="0" err="1"/>
              <a:t>Blagus</a:t>
            </a:r>
            <a:r>
              <a:rPr lang="hr-HR" dirty="0"/>
              <a:t> </a:t>
            </a:r>
            <a:r>
              <a:rPr lang="hr-HR" dirty="0" err="1"/>
              <a:t>Bartolec</a:t>
            </a:r>
            <a:endParaRPr lang="hr-HR" dirty="0"/>
          </a:p>
          <a:p>
            <a:r>
              <a:rPr lang="hr-HR" dirty="0"/>
              <a:t>dr. sc. Maja Glušac</a:t>
            </a:r>
          </a:p>
          <a:p>
            <a:r>
              <a:rPr lang="hr-HR" dirty="0"/>
              <a:t>dr. sc. Vedran Juričić</a:t>
            </a:r>
          </a:p>
          <a:p>
            <a:r>
              <a:rPr lang="hr-HR" dirty="0"/>
              <a:t>dr. sc. Daniela </a:t>
            </a:r>
            <a:r>
              <a:rPr lang="hr-HR" dirty="0" err="1"/>
              <a:t>Katunar</a:t>
            </a:r>
            <a:endParaRPr lang="hr-HR" dirty="0"/>
          </a:p>
          <a:p>
            <a:r>
              <a:rPr lang="hr-HR" dirty="0" smtClean="0"/>
              <a:t>dr</a:t>
            </a:r>
            <a:r>
              <a:rPr lang="hr-HR" dirty="0"/>
              <a:t>. sc. Darko </a:t>
            </a:r>
            <a:r>
              <a:rPr lang="hr-HR" dirty="0" err="1"/>
              <a:t>Matovac</a:t>
            </a:r>
            <a:endParaRPr lang="hr-HR" dirty="0"/>
          </a:p>
          <a:p>
            <a:r>
              <a:rPr lang="hr-HR" dirty="0"/>
              <a:t>dr. sc. Ljiljana Šarić</a:t>
            </a:r>
          </a:p>
          <a:p>
            <a:pPr marL="0" indent="0">
              <a:buNone/>
            </a:pPr>
            <a:r>
              <a:rPr lang="hr-HR" dirty="0"/>
              <a:t>+ doktorand</a:t>
            </a:r>
          </a:p>
          <a:p>
            <a:endParaRPr lang="hr-HR" dirty="0"/>
          </a:p>
        </p:txBody>
      </p:sp>
      <p:pic>
        <p:nvPicPr>
          <p:cNvPr id="2055" name="Picture 7">
            <a:extLst>
              <a:ext uri="{FF2B5EF4-FFF2-40B4-BE49-F238E27FC236}">
                <a16:creationId xmlns:a16="http://schemas.microsoft.com/office/drawing/2014/main" id="{B57D1BA5-A9D2-12EA-BE48-482E59551CAB}"/>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0237509" y="5735889"/>
            <a:ext cx="1395168" cy="580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28674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a:extLst>
              <a:ext uri="{FF2B5EF4-FFF2-40B4-BE49-F238E27FC236}">
                <a16:creationId xmlns:a16="http://schemas.microsoft.com/office/drawing/2014/main" id="{B57D1BA5-A9D2-12EA-BE48-482E59551CAB}"/>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0237509" y="5735889"/>
            <a:ext cx="1395168" cy="580738"/>
          </a:xfrm>
          <a:prstGeom prst="rect">
            <a:avLst/>
          </a:prstGeom>
          <a:noFill/>
          <a:extLst>
            <a:ext uri="{909E8E84-426E-40DD-AFC4-6F175D3DCCD1}">
              <a14:hiddenFill xmlns:a14="http://schemas.microsoft.com/office/drawing/2010/main">
                <a:solidFill>
                  <a:srgbClr val="FFFFFF"/>
                </a:solidFill>
              </a14:hiddenFill>
            </a:ext>
          </a:extLst>
        </p:spPr>
      </p:pic>
      <p:pic>
        <p:nvPicPr>
          <p:cNvPr id="4" name="Content Placeholder 3">
            <a:extLst>
              <a:ext uri="{FF2B5EF4-FFF2-40B4-BE49-F238E27FC236}">
                <a16:creationId xmlns:a16="http://schemas.microsoft.com/office/drawing/2014/main" id="{F5B1D6F4-7D48-C4A2-8316-5C0D090795C1}"/>
              </a:ext>
            </a:extLst>
          </p:cNvPr>
          <p:cNvPicPr>
            <a:picLocks noGrp="1" noChangeAspect="1"/>
          </p:cNvPicPr>
          <p:nvPr>
            <p:ph idx="1"/>
          </p:nvPr>
        </p:nvPicPr>
        <p:blipFill rotWithShape="1">
          <a:blip r:embed="rId3"/>
          <a:srcRect l="33903" t="21272" r="13050" b="7111"/>
          <a:stretch/>
        </p:blipFill>
        <p:spPr bwMode="auto">
          <a:xfrm>
            <a:off x="479395" y="-51402"/>
            <a:ext cx="10635448" cy="690940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4412452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B865B-407C-B560-F23F-D25DB966D133}"/>
              </a:ext>
            </a:extLst>
          </p:cNvPr>
          <p:cNvSpPr>
            <a:spLocks noGrp="1"/>
          </p:cNvSpPr>
          <p:nvPr>
            <p:ph type="title"/>
          </p:nvPr>
        </p:nvSpPr>
        <p:spPr/>
        <p:txBody>
          <a:bodyPr/>
          <a:lstStyle/>
          <a:p>
            <a:r>
              <a:rPr lang="hr-HR" dirty="0"/>
              <a:t>Računi</a:t>
            </a:r>
          </a:p>
        </p:txBody>
      </p:sp>
      <p:sp>
        <p:nvSpPr>
          <p:cNvPr id="3" name="Content Placeholder 2">
            <a:extLst>
              <a:ext uri="{FF2B5EF4-FFF2-40B4-BE49-F238E27FC236}">
                <a16:creationId xmlns:a16="http://schemas.microsoft.com/office/drawing/2014/main" id="{B51A27E1-59C4-3101-EF36-7A01E61A4CC2}"/>
              </a:ext>
            </a:extLst>
          </p:cNvPr>
          <p:cNvSpPr>
            <a:spLocks noGrp="1"/>
          </p:cNvSpPr>
          <p:nvPr>
            <p:ph idx="1"/>
          </p:nvPr>
        </p:nvSpPr>
        <p:spPr>
          <a:xfrm>
            <a:off x="838200" y="1816748"/>
            <a:ext cx="10515600" cy="4351338"/>
          </a:xfrm>
        </p:spPr>
        <p:txBody>
          <a:bodyPr/>
          <a:lstStyle/>
          <a:p>
            <a:r>
              <a:rPr lang="hr-HR" dirty="0"/>
              <a:t>Moraju glasiti na Institut (inače se plaća dodatni porez): </a:t>
            </a:r>
          </a:p>
          <a:p>
            <a:pPr marL="457200" lvl="1" indent="0">
              <a:buNone/>
            </a:pPr>
            <a:r>
              <a:rPr lang="hr-HR" dirty="0"/>
              <a:t>Institut za hrvatski jezik, Ulica Republike Austrije 16, HR-10000 Zagreb, OIB: 12268324202</a:t>
            </a:r>
          </a:p>
          <a:p>
            <a:r>
              <a:rPr lang="hr-HR" dirty="0"/>
              <a:t>Kotizacija…</a:t>
            </a:r>
          </a:p>
          <a:p>
            <a:r>
              <a:rPr lang="hr-HR" dirty="0"/>
              <a:t>Najjeftinija opcija puta (ili obrazloženje</a:t>
            </a:r>
            <a:r>
              <a:rPr lang="hr-HR" dirty="0" smtClean="0"/>
              <a:t>)</a:t>
            </a:r>
          </a:p>
          <a:p>
            <a:r>
              <a:rPr lang="hr-HR" dirty="0" smtClean="0"/>
              <a:t>Hotel ***</a:t>
            </a:r>
          </a:p>
          <a:p>
            <a:endParaRPr lang="hr-HR" dirty="0"/>
          </a:p>
          <a:p>
            <a:endParaRPr lang="hr-HR" dirty="0" smtClean="0"/>
          </a:p>
          <a:p>
            <a:endParaRPr lang="hr-HR" dirty="0"/>
          </a:p>
        </p:txBody>
      </p:sp>
      <p:pic>
        <p:nvPicPr>
          <p:cNvPr id="2055" name="Picture 7">
            <a:extLst>
              <a:ext uri="{FF2B5EF4-FFF2-40B4-BE49-F238E27FC236}">
                <a16:creationId xmlns:a16="http://schemas.microsoft.com/office/drawing/2014/main" id="{B57D1BA5-A9D2-12EA-BE48-482E59551CAB}"/>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0237509" y="5735889"/>
            <a:ext cx="1395168" cy="580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85572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B865B-407C-B560-F23F-D25DB966D133}"/>
              </a:ext>
            </a:extLst>
          </p:cNvPr>
          <p:cNvSpPr>
            <a:spLocks noGrp="1"/>
          </p:cNvSpPr>
          <p:nvPr>
            <p:ph type="title"/>
          </p:nvPr>
        </p:nvSpPr>
        <p:spPr/>
        <p:txBody>
          <a:bodyPr/>
          <a:lstStyle/>
          <a:p>
            <a:r>
              <a:rPr lang="hr-HR" dirty="0"/>
              <a:t/>
            </a:r>
            <a:br>
              <a:rPr lang="hr-HR" dirty="0"/>
            </a:br>
            <a:endParaRPr lang="hr-HR" dirty="0"/>
          </a:p>
        </p:txBody>
      </p:sp>
      <p:sp>
        <p:nvSpPr>
          <p:cNvPr id="3" name="Content Placeholder 2">
            <a:extLst>
              <a:ext uri="{FF2B5EF4-FFF2-40B4-BE49-F238E27FC236}">
                <a16:creationId xmlns:a16="http://schemas.microsoft.com/office/drawing/2014/main" id="{B51A27E1-59C4-3101-EF36-7A01E61A4CC2}"/>
              </a:ext>
            </a:extLst>
          </p:cNvPr>
          <p:cNvSpPr>
            <a:spLocks noGrp="1"/>
          </p:cNvSpPr>
          <p:nvPr>
            <p:ph idx="1"/>
          </p:nvPr>
        </p:nvSpPr>
        <p:spPr>
          <a:xfrm>
            <a:off x="497150" y="452846"/>
            <a:ext cx="10856650" cy="5724117"/>
          </a:xfrm>
        </p:spPr>
        <p:txBody>
          <a:bodyPr/>
          <a:lstStyle/>
          <a:p>
            <a:pPr marL="0" indent="0" algn="ctr">
              <a:buNone/>
            </a:pPr>
            <a:endParaRPr lang="hr-HR" sz="4400" b="1" dirty="0" smtClean="0">
              <a:solidFill>
                <a:srgbClr val="7030A0"/>
              </a:solidFill>
              <a:latin typeface="Arial Rounded MT Bold" panose="020F0704030504030204" pitchFamily="34" charset="0"/>
            </a:endParaRPr>
          </a:p>
          <a:p>
            <a:pPr marL="0" indent="0" algn="ctr">
              <a:buNone/>
            </a:pPr>
            <a:endParaRPr lang="hr-HR" sz="4400" b="1" dirty="0" smtClean="0">
              <a:solidFill>
                <a:srgbClr val="7030A0"/>
              </a:solidFill>
              <a:latin typeface="Arial Rounded MT Bold" panose="020F0704030504030204" pitchFamily="34" charset="0"/>
            </a:endParaRPr>
          </a:p>
          <a:p>
            <a:pPr marL="0" indent="0" algn="ctr">
              <a:buNone/>
            </a:pPr>
            <a:r>
              <a:rPr lang="hr-HR" sz="4400" b="1" dirty="0" smtClean="0">
                <a:solidFill>
                  <a:srgbClr val="7030A0"/>
                </a:solidFill>
                <a:latin typeface="Arial Rounded MT Bold" panose="020F0704030504030204" pitchFamily="34" charset="0"/>
              </a:rPr>
              <a:t>HVALA </a:t>
            </a:r>
            <a:endParaRPr lang="hr-HR" sz="4400" b="1" dirty="0">
              <a:solidFill>
                <a:srgbClr val="7030A0"/>
              </a:solidFill>
              <a:latin typeface="Arial Rounded MT Bold" panose="020F0704030504030204" pitchFamily="34" charset="0"/>
            </a:endParaRPr>
          </a:p>
          <a:p>
            <a:pPr marL="0" indent="0" algn="ctr">
              <a:buNone/>
            </a:pPr>
            <a:endParaRPr lang="hr-HR" sz="3200" b="1" dirty="0" smtClean="0">
              <a:solidFill>
                <a:srgbClr val="7030A0"/>
              </a:solidFill>
              <a:latin typeface="Arial Rounded MT Bold" panose="020F0704030504030204" pitchFamily="34" charset="0"/>
            </a:endParaRPr>
          </a:p>
          <a:p>
            <a:pPr marL="0" indent="0" algn="ctr">
              <a:buNone/>
            </a:pPr>
            <a:r>
              <a:rPr lang="hr-HR" sz="3200" b="1" dirty="0" smtClean="0">
                <a:solidFill>
                  <a:srgbClr val="7030A0"/>
                </a:solidFill>
                <a:latin typeface="Arial Rounded MT Bold" panose="020F0704030504030204" pitchFamily="34" charset="0"/>
              </a:rPr>
              <a:t>na </a:t>
            </a:r>
            <a:r>
              <a:rPr lang="hr-HR" sz="3200" b="1" dirty="0">
                <a:solidFill>
                  <a:srgbClr val="7030A0"/>
                </a:solidFill>
                <a:latin typeface="Arial Rounded MT Bold" panose="020F0704030504030204" pitchFamily="34" charset="0"/>
              </a:rPr>
              <a:t>pristanku da sudjelujete u projektu</a:t>
            </a:r>
          </a:p>
          <a:p>
            <a:pPr marL="0" indent="0" algn="ctr">
              <a:buNone/>
            </a:pPr>
            <a:r>
              <a:rPr lang="hr-HR" sz="3200" b="1" dirty="0" smtClean="0">
                <a:solidFill>
                  <a:srgbClr val="7030A0"/>
                </a:solidFill>
                <a:latin typeface="Arial Rounded MT Bold" panose="020F0704030504030204" pitchFamily="34" charset="0"/>
              </a:rPr>
              <a:t>na pomoći </a:t>
            </a:r>
            <a:r>
              <a:rPr lang="hr-HR" sz="3200" b="1" dirty="0">
                <a:solidFill>
                  <a:srgbClr val="7030A0"/>
                </a:solidFill>
                <a:latin typeface="Arial Rounded MT Bold" panose="020F0704030504030204" pitchFamily="34" charset="0"/>
              </a:rPr>
              <a:t>u pisanju projektnog prijedloga</a:t>
            </a:r>
          </a:p>
          <a:p>
            <a:pPr marL="0" indent="0" algn="ctr">
              <a:buNone/>
            </a:pPr>
            <a:r>
              <a:rPr lang="hr-HR" sz="3200" b="1" dirty="0">
                <a:solidFill>
                  <a:srgbClr val="7030A0"/>
                </a:solidFill>
                <a:latin typeface="Arial Rounded MT Bold" panose="020F0704030504030204" pitchFamily="34" charset="0"/>
              </a:rPr>
              <a:t>na slušanju!</a:t>
            </a:r>
          </a:p>
          <a:p>
            <a:endParaRPr lang="hr-HR" dirty="0"/>
          </a:p>
        </p:txBody>
      </p:sp>
      <p:pic>
        <p:nvPicPr>
          <p:cNvPr id="2055" name="Picture 7">
            <a:extLst>
              <a:ext uri="{FF2B5EF4-FFF2-40B4-BE49-F238E27FC236}">
                <a16:creationId xmlns:a16="http://schemas.microsoft.com/office/drawing/2014/main" id="{B57D1BA5-A9D2-12EA-BE48-482E59551CAB}"/>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0237509" y="5735889"/>
            <a:ext cx="1395168" cy="580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6842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B865B-407C-B560-F23F-D25DB966D133}"/>
              </a:ext>
            </a:extLst>
          </p:cNvPr>
          <p:cNvSpPr>
            <a:spLocks noGrp="1"/>
          </p:cNvSpPr>
          <p:nvPr>
            <p:ph type="title"/>
          </p:nvPr>
        </p:nvSpPr>
        <p:spPr/>
        <p:txBody>
          <a:bodyPr/>
          <a:lstStyle/>
          <a:p>
            <a:r>
              <a:rPr lang="hr-HR" dirty="0"/>
              <a:t>Prijava projekta</a:t>
            </a:r>
            <a:br>
              <a:rPr lang="hr-HR" dirty="0"/>
            </a:br>
            <a:endParaRPr lang="hr-HR" dirty="0"/>
          </a:p>
        </p:txBody>
      </p:sp>
      <p:sp>
        <p:nvSpPr>
          <p:cNvPr id="3" name="Content Placeholder 2">
            <a:extLst>
              <a:ext uri="{FF2B5EF4-FFF2-40B4-BE49-F238E27FC236}">
                <a16:creationId xmlns:a16="http://schemas.microsoft.com/office/drawing/2014/main" id="{B51A27E1-59C4-3101-EF36-7A01E61A4CC2}"/>
              </a:ext>
            </a:extLst>
          </p:cNvPr>
          <p:cNvSpPr>
            <a:spLocks noGrp="1"/>
          </p:cNvSpPr>
          <p:nvPr>
            <p:ph idx="1"/>
          </p:nvPr>
        </p:nvSpPr>
        <p:spPr/>
        <p:txBody>
          <a:bodyPr/>
          <a:lstStyle/>
          <a:p>
            <a:pPr marL="514350" indent="-514350">
              <a:buFont typeface="+mj-lt"/>
              <a:buAutoNum type="arabicPeriod"/>
            </a:pPr>
            <a:r>
              <a:rPr lang="hr-HR" dirty="0"/>
              <a:t>Administrativni obrazac</a:t>
            </a:r>
          </a:p>
          <a:p>
            <a:pPr marL="514350" indent="-514350">
              <a:buFont typeface="+mj-lt"/>
              <a:buAutoNum type="arabicPeriod"/>
            </a:pPr>
            <a:r>
              <a:rPr lang="hr-HR" dirty="0"/>
              <a:t>Prijavni obrazac</a:t>
            </a:r>
          </a:p>
          <a:p>
            <a:pPr marL="514350" indent="-514350">
              <a:buFont typeface="+mj-lt"/>
              <a:buAutoNum type="arabicPeriod"/>
            </a:pPr>
            <a:r>
              <a:rPr lang="hr-HR" dirty="0"/>
              <a:t>Radni plan</a:t>
            </a:r>
          </a:p>
          <a:p>
            <a:pPr marL="514350" indent="-514350">
              <a:buFont typeface="+mj-lt"/>
              <a:buAutoNum type="arabicPeriod"/>
            </a:pPr>
            <a:r>
              <a:rPr lang="hr-HR" dirty="0"/>
              <a:t>Financijski plan</a:t>
            </a:r>
          </a:p>
          <a:p>
            <a:pPr marL="514350" indent="-514350">
              <a:buFont typeface="+mj-lt"/>
              <a:buAutoNum type="arabicPeriod"/>
            </a:pPr>
            <a:r>
              <a:rPr lang="hr-HR" dirty="0"/>
              <a:t>Plan upravljanja istraživačkim podatcima</a:t>
            </a:r>
          </a:p>
        </p:txBody>
      </p:sp>
      <p:pic>
        <p:nvPicPr>
          <p:cNvPr id="2055" name="Picture 7">
            <a:extLst>
              <a:ext uri="{FF2B5EF4-FFF2-40B4-BE49-F238E27FC236}">
                <a16:creationId xmlns:a16="http://schemas.microsoft.com/office/drawing/2014/main" id="{B57D1BA5-A9D2-12EA-BE48-482E59551CAB}"/>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0237509" y="5735889"/>
            <a:ext cx="1395168" cy="580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01789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B865B-407C-B560-F23F-D25DB966D133}"/>
              </a:ext>
            </a:extLst>
          </p:cNvPr>
          <p:cNvSpPr>
            <a:spLocks noGrp="1"/>
          </p:cNvSpPr>
          <p:nvPr>
            <p:ph type="title"/>
          </p:nvPr>
        </p:nvSpPr>
        <p:spPr/>
        <p:txBody>
          <a:bodyPr/>
          <a:lstStyle/>
          <a:p>
            <a:r>
              <a:rPr lang="hr-HR" dirty="0"/>
              <a:t>1. Administrativni obrazac</a:t>
            </a:r>
          </a:p>
        </p:txBody>
      </p:sp>
      <p:sp>
        <p:nvSpPr>
          <p:cNvPr id="3" name="Content Placeholder 2">
            <a:extLst>
              <a:ext uri="{FF2B5EF4-FFF2-40B4-BE49-F238E27FC236}">
                <a16:creationId xmlns:a16="http://schemas.microsoft.com/office/drawing/2014/main" id="{B51A27E1-59C4-3101-EF36-7A01E61A4CC2}"/>
              </a:ext>
            </a:extLst>
          </p:cNvPr>
          <p:cNvSpPr>
            <a:spLocks noGrp="1"/>
          </p:cNvSpPr>
          <p:nvPr>
            <p:ph idx="1"/>
          </p:nvPr>
        </p:nvSpPr>
        <p:spPr/>
        <p:txBody>
          <a:bodyPr/>
          <a:lstStyle/>
          <a:p>
            <a:r>
              <a:rPr lang="hr-HR" sz="1800" b="1"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Predlagatelj projektnoga prijedloga i organizacija</a:t>
            </a:r>
          </a:p>
          <a:p>
            <a:r>
              <a:rPr lang="hr-HR" sz="1800" b="1" dirty="0" err="1">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Suvoditelj</a:t>
            </a:r>
            <a:r>
              <a:rPr lang="hr-HR" sz="1800" b="1"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 projekta i partnerska organizacija</a:t>
            </a:r>
          </a:p>
          <a:p>
            <a:r>
              <a:rPr lang="hr-HR" sz="1800" b="1"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Istraživačka grupa </a:t>
            </a:r>
            <a:endParaRPr lang="hr-HR" sz="1800" dirty="0">
              <a:effectLst/>
              <a:latin typeface="Calibri" panose="020F0502020204030204" pitchFamily="34" charset="0"/>
              <a:ea typeface="SimSun" panose="02010600030101010101" pitchFamily="2" charset="-122"/>
              <a:cs typeface="Times New Roman" panose="02020603050405020304" pitchFamily="18" charset="0"/>
            </a:endParaRPr>
          </a:p>
          <a:p>
            <a:r>
              <a:rPr lang="hr-HR" sz="1800" b="1"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Opće informacije o projektnom prijedlogu</a:t>
            </a:r>
            <a:endParaRPr lang="hr-HR" sz="1800" dirty="0">
              <a:effectLst/>
              <a:latin typeface="Calibri" panose="020F0502020204030204" pitchFamily="34" charset="0"/>
              <a:ea typeface="SimSun" panose="02010600030101010101" pitchFamily="2" charset="-122"/>
              <a:cs typeface="Times New Roman" panose="02020603050405020304" pitchFamily="18" charset="0"/>
            </a:endParaRPr>
          </a:p>
          <a:p>
            <a:r>
              <a:rPr lang="hr-HR" sz="1800" b="1"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Potpora organizacije</a:t>
            </a:r>
            <a:endParaRPr lang="hr-HR" sz="1800" dirty="0">
              <a:latin typeface="Calibri" panose="020F0502020204030204" pitchFamily="34" charset="0"/>
              <a:ea typeface="SimSun" panose="02010600030101010101" pitchFamily="2" charset="-122"/>
              <a:cs typeface="Times New Roman" panose="02020603050405020304" pitchFamily="18" charset="0"/>
            </a:endParaRPr>
          </a:p>
          <a:p>
            <a:r>
              <a:rPr lang="hr-HR" sz="1800" b="1"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Prošireni sažetak</a:t>
            </a:r>
            <a:endParaRPr lang="hr-HR" sz="1800" dirty="0">
              <a:effectLst/>
              <a:latin typeface="Calibri" panose="020F0502020204030204" pitchFamily="34" charset="0"/>
              <a:ea typeface="SimSun" panose="02010600030101010101" pitchFamily="2" charset="-122"/>
              <a:cs typeface="Times New Roman" panose="02020603050405020304" pitchFamily="18" charset="0"/>
            </a:endParaRPr>
          </a:p>
          <a:p>
            <a:endParaRPr lang="hr-HR" sz="1800" dirty="0">
              <a:effectLst/>
              <a:latin typeface="Calibri" panose="020F0502020204030204" pitchFamily="34" charset="0"/>
              <a:ea typeface="SimSun" panose="02010600030101010101" pitchFamily="2" charset="-122"/>
              <a:cs typeface="Times New Roman" panose="02020603050405020304" pitchFamily="18" charset="0"/>
            </a:endParaRPr>
          </a:p>
          <a:p>
            <a:endParaRPr lang="hr-HR" dirty="0"/>
          </a:p>
        </p:txBody>
      </p:sp>
      <p:pic>
        <p:nvPicPr>
          <p:cNvPr id="2055" name="Picture 7">
            <a:extLst>
              <a:ext uri="{FF2B5EF4-FFF2-40B4-BE49-F238E27FC236}">
                <a16:creationId xmlns:a16="http://schemas.microsoft.com/office/drawing/2014/main" id="{B57D1BA5-A9D2-12EA-BE48-482E59551CAB}"/>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0237509" y="5735889"/>
            <a:ext cx="1395168" cy="580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7643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B865B-407C-B560-F23F-D25DB966D133}"/>
              </a:ext>
            </a:extLst>
          </p:cNvPr>
          <p:cNvSpPr>
            <a:spLocks noGrp="1"/>
          </p:cNvSpPr>
          <p:nvPr>
            <p:ph type="title"/>
          </p:nvPr>
        </p:nvSpPr>
        <p:spPr/>
        <p:txBody>
          <a:bodyPr/>
          <a:lstStyle/>
          <a:p>
            <a:r>
              <a:rPr lang="hr-HR" dirty="0"/>
              <a:t>2. Prijavni obrazac</a:t>
            </a:r>
          </a:p>
        </p:txBody>
      </p:sp>
      <p:sp>
        <p:nvSpPr>
          <p:cNvPr id="3" name="Content Placeholder 2">
            <a:extLst>
              <a:ext uri="{FF2B5EF4-FFF2-40B4-BE49-F238E27FC236}">
                <a16:creationId xmlns:a16="http://schemas.microsoft.com/office/drawing/2014/main" id="{B51A27E1-59C4-3101-EF36-7A01E61A4CC2}"/>
              </a:ext>
            </a:extLst>
          </p:cNvPr>
          <p:cNvSpPr>
            <a:spLocks noGrp="1"/>
          </p:cNvSpPr>
          <p:nvPr>
            <p:ph idx="1"/>
          </p:nvPr>
        </p:nvSpPr>
        <p:spPr/>
        <p:txBody>
          <a:bodyPr/>
          <a:lstStyle/>
          <a:p>
            <a:pPr marL="0" indent="0">
              <a:buNone/>
            </a:pPr>
            <a:r>
              <a:rPr lang="hr-HR" dirty="0"/>
              <a:t>Prijavni obrazac sastoji se od četiri cjeline: </a:t>
            </a:r>
          </a:p>
          <a:p>
            <a:r>
              <a:rPr lang="hr-HR" dirty="0"/>
              <a:t>Cjelina A – Projektni prijedlog (stranice 1 – 12)</a:t>
            </a:r>
          </a:p>
          <a:p>
            <a:r>
              <a:rPr lang="hr-HR" dirty="0"/>
              <a:t>Cjelina B – Predlagatelj projektnoga prijedloga (stranice 13 – 15*)</a:t>
            </a:r>
          </a:p>
          <a:p>
            <a:r>
              <a:rPr lang="hr-HR" dirty="0"/>
              <a:t>Cjelina C – Istraživačka grupa i upravljanje projektom</a:t>
            </a:r>
          </a:p>
          <a:p>
            <a:r>
              <a:rPr lang="hr-HR" dirty="0"/>
              <a:t>Reference</a:t>
            </a:r>
          </a:p>
        </p:txBody>
      </p:sp>
      <p:pic>
        <p:nvPicPr>
          <p:cNvPr id="2055" name="Picture 7">
            <a:extLst>
              <a:ext uri="{FF2B5EF4-FFF2-40B4-BE49-F238E27FC236}">
                <a16:creationId xmlns:a16="http://schemas.microsoft.com/office/drawing/2014/main" id="{B57D1BA5-A9D2-12EA-BE48-482E59551CAB}"/>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0237509" y="5735889"/>
            <a:ext cx="1395168" cy="580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14735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B865B-407C-B560-F23F-D25DB966D133}"/>
              </a:ext>
            </a:extLst>
          </p:cNvPr>
          <p:cNvSpPr>
            <a:spLocks noGrp="1"/>
          </p:cNvSpPr>
          <p:nvPr>
            <p:ph type="title"/>
          </p:nvPr>
        </p:nvSpPr>
        <p:spPr/>
        <p:txBody>
          <a:bodyPr/>
          <a:lstStyle/>
          <a:p>
            <a:r>
              <a:rPr lang="hr-HR" dirty="0"/>
              <a:t>Projektni prijedlog</a:t>
            </a:r>
          </a:p>
        </p:txBody>
      </p:sp>
      <p:sp>
        <p:nvSpPr>
          <p:cNvPr id="3" name="Content Placeholder 2">
            <a:extLst>
              <a:ext uri="{FF2B5EF4-FFF2-40B4-BE49-F238E27FC236}">
                <a16:creationId xmlns:a16="http://schemas.microsoft.com/office/drawing/2014/main" id="{B51A27E1-59C4-3101-EF36-7A01E61A4CC2}"/>
              </a:ext>
            </a:extLst>
          </p:cNvPr>
          <p:cNvSpPr>
            <a:spLocks noGrp="1"/>
          </p:cNvSpPr>
          <p:nvPr>
            <p:ph idx="1"/>
          </p:nvPr>
        </p:nvSpPr>
        <p:spPr/>
        <p:txBody>
          <a:bodyPr/>
          <a:lstStyle/>
          <a:p>
            <a:pPr marL="0" indent="0">
              <a:buNone/>
            </a:pPr>
            <a:r>
              <a:rPr lang="hr-HR" sz="2400" b="1" dirty="0">
                <a:effectLst/>
                <a:latin typeface="Open Sans" panose="020B0606030504020204" pitchFamily="34" charset="0"/>
                <a:ea typeface="Times New Roman" panose="02020603050405020304" pitchFamily="18" charset="0"/>
              </a:rPr>
              <a:t>Dio a. Povezanost projektnog prijedloga s trenutačnim stanjem u području istraživanja </a:t>
            </a:r>
            <a:r>
              <a:rPr lang="hr-HR" sz="2400" b="1" i="1" dirty="0">
                <a:effectLst/>
                <a:latin typeface="Open Sans" panose="020B0606030504020204" pitchFamily="34" charset="0"/>
                <a:ea typeface="Times New Roman" panose="02020603050405020304" pitchFamily="18" charset="0"/>
              </a:rPr>
              <a:t>(State </a:t>
            </a:r>
            <a:r>
              <a:rPr lang="hr-HR" sz="2400" b="1" i="1" dirty="0" err="1">
                <a:effectLst/>
                <a:latin typeface="Open Sans" panose="020B0606030504020204" pitchFamily="34" charset="0"/>
                <a:ea typeface="Times New Roman" panose="02020603050405020304" pitchFamily="18" charset="0"/>
              </a:rPr>
              <a:t>of</a:t>
            </a:r>
            <a:r>
              <a:rPr lang="hr-HR" sz="2400" b="1" i="1" dirty="0">
                <a:effectLst/>
                <a:latin typeface="Open Sans" panose="020B0606030504020204" pitchFamily="34" charset="0"/>
                <a:ea typeface="Times New Roman" panose="02020603050405020304" pitchFamily="18" charset="0"/>
              </a:rPr>
              <a:t> </a:t>
            </a:r>
            <a:r>
              <a:rPr lang="hr-HR" sz="2400" b="1" i="1" dirty="0" err="1">
                <a:effectLst/>
                <a:latin typeface="Open Sans" panose="020B0606030504020204" pitchFamily="34" charset="0"/>
                <a:ea typeface="Times New Roman" panose="02020603050405020304" pitchFamily="18" charset="0"/>
              </a:rPr>
              <a:t>the</a:t>
            </a:r>
            <a:r>
              <a:rPr lang="hr-HR" sz="2400" b="1" i="1" dirty="0">
                <a:effectLst/>
                <a:latin typeface="Open Sans" panose="020B0606030504020204" pitchFamily="34" charset="0"/>
                <a:ea typeface="Times New Roman" panose="02020603050405020304" pitchFamily="18" charset="0"/>
              </a:rPr>
              <a:t> Art)</a:t>
            </a:r>
          </a:p>
          <a:p>
            <a:pPr marL="457200" lvl="1" indent="0">
              <a:buNone/>
            </a:pPr>
            <a:r>
              <a:rPr lang="hr-HR" sz="2000" i="1" dirty="0">
                <a:effectLst/>
                <a:latin typeface="Open Sans" panose="020B0606030504020204" pitchFamily="34" charset="0"/>
                <a:ea typeface="Times New Roman" panose="02020603050405020304" pitchFamily="18" charset="0"/>
              </a:rPr>
              <a:t>Opišite </a:t>
            </a:r>
            <a:r>
              <a:rPr lang="hr-HR" sz="2000" b="1" i="1" dirty="0">
                <a:effectLst/>
                <a:latin typeface="Open Sans" panose="020B0606030504020204" pitchFamily="34" charset="0"/>
                <a:ea typeface="Times New Roman" panose="02020603050405020304" pitchFamily="18" charset="0"/>
              </a:rPr>
              <a:t>trenutačno stanje u temi </a:t>
            </a:r>
            <a:r>
              <a:rPr lang="hr-HR" sz="2000" i="1" dirty="0">
                <a:effectLst/>
                <a:latin typeface="Open Sans" panose="020B0606030504020204" pitchFamily="34" charset="0"/>
                <a:ea typeface="Times New Roman" panose="02020603050405020304" pitchFamily="18" charset="0"/>
              </a:rPr>
              <a:t>istraživanja i istaknite najvažnije publikacije. Opišite </a:t>
            </a:r>
            <a:r>
              <a:rPr lang="hr-HR" sz="2000" b="1" i="1" dirty="0">
                <a:effectLst/>
                <a:latin typeface="Open Sans" panose="020B0606030504020204" pitchFamily="34" charset="0"/>
                <a:ea typeface="Times New Roman" panose="02020603050405020304" pitchFamily="18" charset="0"/>
              </a:rPr>
              <a:t>istraživanja koja ste dosad proveli </a:t>
            </a:r>
            <a:r>
              <a:rPr lang="hr-HR" sz="2000" i="1" dirty="0">
                <a:effectLst/>
                <a:latin typeface="Open Sans" panose="020B0606030504020204" pitchFamily="34" charset="0"/>
                <a:ea typeface="Times New Roman" panose="02020603050405020304" pitchFamily="18" charset="0"/>
              </a:rPr>
              <a:t>u ovom području, navedite najvažnije rezultate i njihovu povezanost s predloženim istraživanjem. Ukoliko postoje preliminarni rezultati vezani uz temu projektnoga prijedloga, također ih navedite. Istaknite </a:t>
            </a:r>
            <a:r>
              <a:rPr lang="hr-HR" sz="2000" b="1" i="1" dirty="0">
                <a:effectLst/>
                <a:latin typeface="Open Sans" panose="020B0606030504020204" pitchFamily="34" charset="0"/>
                <a:ea typeface="Times New Roman" panose="02020603050405020304" pitchFamily="18" charset="0"/>
              </a:rPr>
              <a:t>inovativne aspekte istraživanja </a:t>
            </a:r>
            <a:r>
              <a:rPr lang="hr-HR" sz="2000" i="1" dirty="0">
                <a:effectLst/>
                <a:latin typeface="Open Sans" panose="020B0606030504020204" pitchFamily="34" charset="0"/>
                <a:ea typeface="Times New Roman" panose="02020603050405020304" pitchFamily="18" charset="0"/>
              </a:rPr>
              <a:t>(pristup u temi istraživanja, hipoteze istraživanja itd.). Uz navedeno, voditelji projekata koji su sudjelovali na projektima HRZZ-a u ulozi voditelja i/ili suradnika trebaju ukratko pojasniti ulogu na projektu, navesti ciljeve provedenog projekta, dobivene rezultate i povezanost s predloženim istraživanjem, te navesti poveznicu na projekt</a:t>
            </a:r>
            <a:endParaRPr lang="hr-HR" sz="2000" dirty="0"/>
          </a:p>
        </p:txBody>
      </p:sp>
      <p:pic>
        <p:nvPicPr>
          <p:cNvPr id="2055" name="Picture 7">
            <a:extLst>
              <a:ext uri="{FF2B5EF4-FFF2-40B4-BE49-F238E27FC236}">
                <a16:creationId xmlns:a16="http://schemas.microsoft.com/office/drawing/2014/main" id="{B57D1BA5-A9D2-12EA-BE48-482E59551CAB}"/>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0237509" y="5735889"/>
            <a:ext cx="1395168" cy="580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13632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B865B-407C-B560-F23F-D25DB966D133}"/>
              </a:ext>
            </a:extLst>
          </p:cNvPr>
          <p:cNvSpPr>
            <a:spLocks noGrp="1"/>
          </p:cNvSpPr>
          <p:nvPr>
            <p:ph type="title"/>
          </p:nvPr>
        </p:nvSpPr>
        <p:spPr/>
        <p:txBody>
          <a:bodyPr/>
          <a:lstStyle/>
          <a:p>
            <a:endParaRPr lang="hr-HR"/>
          </a:p>
        </p:txBody>
      </p:sp>
      <p:sp>
        <p:nvSpPr>
          <p:cNvPr id="3" name="Content Placeholder 2">
            <a:extLst>
              <a:ext uri="{FF2B5EF4-FFF2-40B4-BE49-F238E27FC236}">
                <a16:creationId xmlns:a16="http://schemas.microsoft.com/office/drawing/2014/main" id="{B51A27E1-59C4-3101-EF36-7A01E61A4CC2}"/>
              </a:ext>
            </a:extLst>
          </p:cNvPr>
          <p:cNvSpPr>
            <a:spLocks noGrp="1"/>
          </p:cNvSpPr>
          <p:nvPr>
            <p:ph idx="1"/>
          </p:nvPr>
        </p:nvSpPr>
        <p:spPr>
          <a:xfrm>
            <a:off x="838200" y="1136342"/>
            <a:ext cx="10515600" cy="5040621"/>
          </a:xfrm>
        </p:spPr>
        <p:txBody>
          <a:bodyPr>
            <a:noAutofit/>
          </a:bodyPr>
          <a:lstStyle/>
          <a:p>
            <a:r>
              <a:rPr lang="hr-HR" b="1" dirty="0">
                <a:effectLst/>
                <a:latin typeface="Open Sans" panose="020B0606030504020204" pitchFamily="34" charset="0"/>
                <a:ea typeface="Times New Roman" panose="02020603050405020304" pitchFamily="18" charset="0"/>
              </a:rPr>
              <a:t>Inovativni aspekt </a:t>
            </a:r>
            <a:r>
              <a:rPr lang="hr-HR" dirty="0">
                <a:effectLst/>
                <a:latin typeface="Open Sans" panose="020B0606030504020204" pitchFamily="34" charset="0"/>
                <a:ea typeface="Times New Roman" panose="02020603050405020304" pitchFamily="18" charset="0"/>
              </a:rPr>
              <a:t>predloženoga projekta proizlazi iz primarnog cilja, a to je izrada javno dostupne baze s lako </a:t>
            </a:r>
            <a:r>
              <a:rPr lang="hr-HR" dirty="0" err="1">
                <a:effectLst/>
                <a:latin typeface="Open Sans" panose="020B0606030504020204" pitchFamily="34" charset="0"/>
                <a:ea typeface="Times New Roman" panose="02020603050405020304" pitchFamily="18" charset="0"/>
              </a:rPr>
              <a:t>pregledljivim</a:t>
            </a:r>
            <a:r>
              <a:rPr lang="hr-HR" dirty="0">
                <a:effectLst/>
                <a:latin typeface="Open Sans" panose="020B0606030504020204" pitchFamily="34" charset="0"/>
                <a:ea typeface="Times New Roman" panose="02020603050405020304" pitchFamily="18" charset="0"/>
              </a:rPr>
              <a:t> strukturama koje sadržavaju prijedloge. Takva baza za hrvatski jezik ne postoji. U njoj će uz primarne prijedloge u većem broju biti zastupljeni i sekundarni prijedlozi, uključujući i </a:t>
            </a:r>
            <a:r>
              <a:rPr lang="hr-HR" dirty="0" err="1">
                <a:effectLst/>
                <a:latin typeface="Open Sans" panose="020B0606030504020204" pitchFamily="34" charset="0"/>
                <a:ea typeface="Times New Roman" panose="02020603050405020304" pitchFamily="18" charset="0"/>
              </a:rPr>
              <a:t>višerječne</a:t>
            </a:r>
            <a:r>
              <a:rPr lang="hr-HR" dirty="0">
                <a:effectLst/>
                <a:latin typeface="Open Sans" panose="020B0606030504020204" pitchFamily="34" charset="0"/>
                <a:ea typeface="Times New Roman" panose="02020603050405020304" pitchFamily="18" charset="0"/>
              </a:rPr>
              <a:t> jedinice s funkcijom prijedloga, sa svim značenjima koja će upotreba pokazati. U projektu će, uzimajući u obzir postojeća istraživanja, na temelju realne upotrebe i ujednačenom metodologijom biti prikazani prijedlozi u hrvatskom jeziku (do sada opisani u monografijama, rječnicima i gramatikama, znanstvenim radovima).</a:t>
            </a:r>
            <a:endParaRPr lang="hr-HR" dirty="0">
              <a:effectLst/>
              <a:latin typeface="Times New Roman" panose="02020603050405020304" pitchFamily="18" charset="0"/>
              <a:ea typeface="Times New Roman" panose="02020603050405020304" pitchFamily="18" charset="0"/>
            </a:endParaRPr>
          </a:p>
        </p:txBody>
      </p:sp>
      <p:pic>
        <p:nvPicPr>
          <p:cNvPr id="2055" name="Picture 7">
            <a:extLst>
              <a:ext uri="{FF2B5EF4-FFF2-40B4-BE49-F238E27FC236}">
                <a16:creationId xmlns:a16="http://schemas.microsoft.com/office/drawing/2014/main" id="{B57D1BA5-A9D2-12EA-BE48-482E59551CAB}"/>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0237509" y="5735889"/>
            <a:ext cx="1395168" cy="580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76588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983</TotalTime>
  <Words>4034</Words>
  <Application>Microsoft Office PowerPoint</Application>
  <PresentationFormat>Widescreen</PresentationFormat>
  <Paragraphs>155</Paragraphs>
  <Slides>42</Slides>
  <Notes>0</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42</vt:i4>
      </vt:variant>
    </vt:vector>
  </HeadingPairs>
  <TitlesOfParts>
    <vt:vector size="51" baseType="lpstr">
      <vt:lpstr>SimSun</vt:lpstr>
      <vt:lpstr>Arial</vt:lpstr>
      <vt:lpstr>Arial Rounded MT Bold</vt:lpstr>
      <vt:lpstr>Calibri</vt:lpstr>
      <vt:lpstr>Calibri Light</vt:lpstr>
      <vt:lpstr>Open Sans</vt:lpstr>
      <vt:lpstr>Times New Roman</vt:lpstr>
      <vt:lpstr>Wingdings</vt:lpstr>
      <vt:lpstr>Office Theme</vt:lpstr>
      <vt:lpstr>Hrvatski prijedlozi u upotrebi – semantička i sintaktička analiza (HRPA)</vt:lpstr>
      <vt:lpstr>PowerPoint Presentation</vt:lpstr>
      <vt:lpstr>Motivacija za projekt</vt:lpstr>
      <vt:lpstr>PowerPoint Presentation</vt:lpstr>
      <vt:lpstr>Prijava projekta </vt:lpstr>
      <vt:lpstr>1. Administrativni obrazac</vt:lpstr>
      <vt:lpstr>2. Prijavni obrazac</vt:lpstr>
      <vt:lpstr>Projektni prijedlog</vt:lpstr>
      <vt:lpstr>PowerPoint Presentation</vt:lpstr>
      <vt:lpstr>Dio b. Metodologija</vt:lpstr>
      <vt:lpstr>Dio b. Metodologija</vt:lpstr>
      <vt:lpstr>Dio c. Radni plan  – u ovom dijelu projektnog prijedloga treba biti jasno vidljivo kako će se ostvariti planirani znanstvenoistraživački ciljevi projekta. Navode se znanstvenoistraživački ciljevi predloženog istraživanja te rezultati koji se planiraju ostvariti. </vt:lpstr>
      <vt:lpstr>c2. Očekivani rezultati projekta i njihovi učinci na područje istraživanja i šire</vt:lpstr>
      <vt:lpstr>PowerPoint Presentation</vt:lpstr>
      <vt:lpstr>PowerPoint Presentation</vt:lpstr>
      <vt:lpstr>PowerPoint Presentation</vt:lpstr>
      <vt:lpstr>PowerPoint Presentation</vt:lpstr>
      <vt:lpstr>PowerPoint Presentation</vt:lpstr>
      <vt:lpstr>Gantogram</vt:lpstr>
      <vt:lpstr>Dio d. Strategija upravljanja rizicima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Prva godina</vt:lpstr>
      <vt:lpstr>PowerPoint Presentation</vt:lpstr>
      <vt:lpstr>3. Radni plan</vt:lpstr>
      <vt:lpstr>Što nas očekuje</vt:lpstr>
      <vt:lpstr>Radionice</vt:lpstr>
      <vt:lpstr>Sljedeći korak (koraci)</vt:lpstr>
      <vt:lpstr>PowerPoint Presentation</vt:lpstr>
      <vt:lpstr>PowerPoint Presentation</vt:lpstr>
      <vt:lpstr>PowerPoint Presentation</vt:lpstr>
      <vt:lpstr>PowerPoint Presentation</vt:lpstr>
      <vt:lpstr>Računi</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Luka Ivanković</dc:creator>
  <cp:lastModifiedBy>A</cp:lastModifiedBy>
  <cp:revision>33</cp:revision>
  <dcterms:created xsi:type="dcterms:W3CDTF">2024-01-07T15:08:28Z</dcterms:created>
  <dcterms:modified xsi:type="dcterms:W3CDTF">2024-03-15T11:25:34Z</dcterms:modified>
</cp:coreProperties>
</file>